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4"/>
  </p:notesMasterIdLst>
  <p:sldIdLst>
    <p:sldId id="317" r:id="rId4"/>
    <p:sldId id="341" r:id="rId5"/>
    <p:sldId id="350" r:id="rId6"/>
    <p:sldId id="351" r:id="rId7"/>
    <p:sldId id="343" r:id="rId8"/>
    <p:sldId id="344" r:id="rId9"/>
    <p:sldId id="349" r:id="rId10"/>
    <p:sldId id="345" r:id="rId11"/>
    <p:sldId id="346" r:id="rId12"/>
    <p:sldId id="262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66FFFF"/>
    <a:srgbClr val="215724"/>
    <a:srgbClr val="99FFCC"/>
    <a:srgbClr val="49B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3" autoAdjust="0"/>
  </p:normalViewPr>
  <p:slideViewPr>
    <p:cSldViewPr>
      <p:cViewPr varScale="1">
        <p:scale>
          <a:sx n="93" d="100"/>
          <a:sy n="93" d="100"/>
        </p:scale>
        <p:origin x="72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FF498-21EC-43FE-8BC1-FBB252EC03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F1E012F-4624-40E0-9CA8-8979BB85F468}">
      <dgm:prSet phldrT="[Text]"/>
      <dgm:spPr/>
      <dgm:t>
        <a:bodyPr/>
        <a:lstStyle/>
        <a:p>
          <a:r>
            <a:rPr lang="id-ID" dirty="0" smtClean="0"/>
            <a:t>Collecting</a:t>
          </a:r>
          <a:endParaRPr lang="id-ID" dirty="0"/>
        </a:p>
      </dgm:t>
    </dgm:pt>
    <dgm:pt modelId="{1AD30547-81FD-4637-8AD4-72CEC30EFAF6}" type="parTrans" cxnId="{12417A90-9B1A-4797-8C84-9BED03DC8E10}">
      <dgm:prSet/>
      <dgm:spPr/>
      <dgm:t>
        <a:bodyPr/>
        <a:lstStyle/>
        <a:p>
          <a:endParaRPr lang="id-ID"/>
        </a:p>
      </dgm:t>
    </dgm:pt>
    <dgm:pt modelId="{028C3747-C1F0-4A50-845C-9CB4858EF692}" type="sibTrans" cxnId="{12417A90-9B1A-4797-8C84-9BED03DC8E10}">
      <dgm:prSet/>
      <dgm:spPr/>
      <dgm:t>
        <a:bodyPr/>
        <a:lstStyle/>
        <a:p>
          <a:endParaRPr lang="id-ID"/>
        </a:p>
      </dgm:t>
    </dgm:pt>
    <dgm:pt modelId="{40534D5C-BA5C-4151-B86B-78E87F8BB6CA}">
      <dgm:prSet phldrT="[Text]"/>
      <dgm:spPr/>
      <dgm:t>
        <a:bodyPr/>
        <a:lstStyle/>
        <a:p>
          <a:r>
            <a:rPr lang="id-ID" dirty="0" smtClean="0"/>
            <a:t>Classification</a:t>
          </a:r>
          <a:endParaRPr lang="id-ID" dirty="0"/>
        </a:p>
      </dgm:t>
    </dgm:pt>
    <dgm:pt modelId="{948262F7-E789-49A2-8CE3-14035D7456CA}" type="parTrans" cxnId="{51905A11-B268-4834-870D-8AA61ED2CD06}">
      <dgm:prSet/>
      <dgm:spPr/>
      <dgm:t>
        <a:bodyPr/>
        <a:lstStyle/>
        <a:p>
          <a:endParaRPr lang="id-ID"/>
        </a:p>
      </dgm:t>
    </dgm:pt>
    <dgm:pt modelId="{7D87E173-1C0C-4AA6-B2AC-30B708BE8DAA}" type="sibTrans" cxnId="{51905A11-B268-4834-870D-8AA61ED2CD06}">
      <dgm:prSet/>
      <dgm:spPr/>
      <dgm:t>
        <a:bodyPr/>
        <a:lstStyle/>
        <a:p>
          <a:endParaRPr lang="id-ID"/>
        </a:p>
      </dgm:t>
    </dgm:pt>
    <dgm:pt modelId="{1FCD11B6-550F-4B7C-A11A-27A3DC4DD5FE}">
      <dgm:prSet phldrT="[Text]"/>
      <dgm:spPr/>
      <dgm:t>
        <a:bodyPr/>
        <a:lstStyle/>
        <a:p>
          <a:r>
            <a:rPr lang="id-ID" dirty="0" smtClean="0"/>
            <a:t>Documentation</a:t>
          </a:r>
          <a:endParaRPr lang="id-ID" dirty="0"/>
        </a:p>
      </dgm:t>
    </dgm:pt>
    <dgm:pt modelId="{8A0B7278-4774-41FF-9C10-9CE26BEAF519}" type="parTrans" cxnId="{BAE7D593-11C8-41E5-8922-BD5E1C498D4C}">
      <dgm:prSet/>
      <dgm:spPr/>
      <dgm:t>
        <a:bodyPr/>
        <a:lstStyle/>
        <a:p>
          <a:endParaRPr lang="id-ID"/>
        </a:p>
      </dgm:t>
    </dgm:pt>
    <dgm:pt modelId="{3864C55E-5819-4F29-9967-5448D6CF8F42}" type="sibTrans" cxnId="{BAE7D593-11C8-41E5-8922-BD5E1C498D4C}">
      <dgm:prSet/>
      <dgm:spPr/>
      <dgm:t>
        <a:bodyPr/>
        <a:lstStyle/>
        <a:p>
          <a:endParaRPr lang="id-ID"/>
        </a:p>
      </dgm:t>
    </dgm:pt>
    <dgm:pt modelId="{DDB56703-0DE3-48DA-BEC9-D07C7590BC76}">
      <dgm:prSet phldrT="[Text]"/>
      <dgm:spPr/>
      <dgm:t>
        <a:bodyPr/>
        <a:lstStyle/>
        <a:p>
          <a:r>
            <a:rPr lang="id-ID" dirty="0" smtClean="0"/>
            <a:t>Public Service</a:t>
          </a:r>
          <a:endParaRPr lang="id-ID" dirty="0"/>
        </a:p>
      </dgm:t>
    </dgm:pt>
    <dgm:pt modelId="{EE6CCCD6-FAE7-4D16-8EA4-01A8CB69727D}" type="parTrans" cxnId="{B6090052-D6D4-49E2-98AC-5D470050BB77}">
      <dgm:prSet/>
      <dgm:spPr/>
      <dgm:t>
        <a:bodyPr/>
        <a:lstStyle/>
        <a:p>
          <a:endParaRPr lang="id-ID"/>
        </a:p>
      </dgm:t>
    </dgm:pt>
    <dgm:pt modelId="{C96EACA9-73C9-47D2-B659-22D5FBE581B9}" type="sibTrans" cxnId="{B6090052-D6D4-49E2-98AC-5D470050BB77}">
      <dgm:prSet/>
      <dgm:spPr/>
      <dgm:t>
        <a:bodyPr/>
        <a:lstStyle/>
        <a:p>
          <a:endParaRPr lang="id-ID"/>
        </a:p>
      </dgm:t>
    </dgm:pt>
    <dgm:pt modelId="{CBF693BE-F43F-47DE-902C-E6B94922F122}">
      <dgm:prSet phldrT="[Text]"/>
      <dgm:spPr/>
      <dgm:t>
        <a:bodyPr/>
        <a:lstStyle/>
        <a:p>
          <a:r>
            <a:rPr lang="id-ID" dirty="0" smtClean="0"/>
            <a:t>Report</a:t>
          </a:r>
          <a:endParaRPr lang="id-ID" dirty="0"/>
        </a:p>
      </dgm:t>
    </dgm:pt>
    <dgm:pt modelId="{B82D2C9E-BE41-4D0B-9336-9CD31034B888}" type="parTrans" cxnId="{A1AFDC32-9FDF-46AB-800E-6CC204A52100}">
      <dgm:prSet/>
      <dgm:spPr/>
      <dgm:t>
        <a:bodyPr/>
        <a:lstStyle/>
        <a:p>
          <a:endParaRPr lang="id-ID"/>
        </a:p>
      </dgm:t>
    </dgm:pt>
    <dgm:pt modelId="{AE20A843-D27F-43ED-9003-5B8DA8D88D11}" type="sibTrans" cxnId="{A1AFDC32-9FDF-46AB-800E-6CC204A52100}">
      <dgm:prSet/>
      <dgm:spPr/>
      <dgm:t>
        <a:bodyPr/>
        <a:lstStyle/>
        <a:p>
          <a:endParaRPr lang="id-ID"/>
        </a:p>
      </dgm:t>
    </dgm:pt>
    <dgm:pt modelId="{14F1F660-879C-4B93-9585-2F6F9C2B5345}" type="pres">
      <dgm:prSet presAssocID="{F75FF498-21EC-43FE-8BC1-FBB252EC03A6}" presName="CompostProcess" presStyleCnt="0">
        <dgm:presLayoutVars>
          <dgm:dir/>
          <dgm:resizeHandles val="exact"/>
        </dgm:presLayoutVars>
      </dgm:prSet>
      <dgm:spPr/>
    </dgm:pt>
    <dgm:pt modelId="{2A815D51-77D5-4B04-969D-3106F7294CCB}" type="pres">
      <dgm:prSet presAssocID="{F75FF498-21EC-43FE-8BC1-FBB252EC03A6}" presName="arrow" presStyleLbl="bgShp" presStyleIdx="0" presStyleCnt="1"/>
      <dgm:spPr/>
    </dgm:pt>
    <dgm:pt modelId="{89945C8B-3046-4DD2-897D-D234B3430D2B}" type="pres">
      <dgm:prSet presAssocID="{F75FF498-21EC-43FE-8BC1-FBB252EC03A6}" presName="linearProcess" presStyleCnt="0"/>
      <dgm:spPr/>
    </dgm:pt>
    <dgm:pt modelId="{48D1D0E7-4A10-4AA1-9B26-C03625244D44}" type="pres">
      <dgm:prSet presAssocID="{5F1E012F-4624-40E0-9CA8-8979BB85F46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D6F21-4C4C-4A26-9D57-3B8907CC9A11}" type="pres">
      <dgm:prSet presAssocID="{028C3747-C1F0-4A50-845C-9CB4858EF692}" presName="sibTrans" presStyleCnt="0"/>
      <dgm:spPr/>
    </dgm:pt>
    <dgm:pt modelId="{B89B3C68-DA40-4C7F-AAE7-9A9EF8F936E2}" type="pres">
      <dgm:prSet presAssocID="{40534D5C-BA5C-4151-B86B-78E87F8BB6C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760844-0C6E-4986-85EE-4022F4E0A9EE}" type="pres">
      <dgm:prSet presAssocID="{7D87E173-1C0C-4AA6-B2AC-30B708BE8DAA}" presName="sibTrans" presStyleCnt="0"/>
      <dgm:spPr/>
    </dgm:pt>
    <dgm:pt modelId="{A7B697ED-94B4-490D-9D02-95A4288FAE1E}" type="pres">
      <dgm:prSet presAssocID="{1FCD11B6-550F-4B7C-A11A-27A3DC4DD5F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EED8CA-F67F-48A6-8073-2AB0AB461DFD}" type="pres">
      <dgm:prSet presAssocID="{3864C55E-5819-4F29-9967-5448D6CF8F42}" presName="sibTrans" presStyleCnt="0"/>
      <dgm:spPr/>
    </dgm:pt>
    <dgm:pt modelId="{0BAC3AD5-CCD1-4489-8CA0-C7FFF3132697}" type="pres">
      <dgm:prSet presAssocID="{DDB56703-0DE3-48DA-BEC9-D07C7590BC76}" presName="textNode" presStyleLbl="node1" presStyleIdx="3" presStyleCnt="5" custLinFactNeighborX="11675" custLinFactNeighborY="605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FC33C8-8061-41AC-8576-E7B5B065BA72}" type="pres">
      <dgm:prSet presAssocID="{C96EACA9-73C9-47D2-B659-22D5FBE581B9}" presName="sibTrans" presStyleCnt="0"/>
      <dgm:spPr/>
    </dgm:pt>
    <dgm:pt modelId="{EF7C25F5-51A6-4DC9-8D68-6D689CCE6E0F}" type="pres">
      <dgm:prSet presAssocID="{CBF693BE-F43F-47DE-902C-E6B94922F122}" presName="textNode" presStyleLbl="node1" presStyleIdx="4" presStyleCnt="5" custLinFactNeighborX="11675" custLinFactNeighborY="605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1974F76-19AE-4649-BBE8-FDF3BE05F434}" type="presOf" srcId="{CBF693BE-F43F-47DE-902C-E6B94922F122}" destId="{EF7C25F5-51A6-4DC9-8D68-6D689CCE6E0F}" srcOrd="0" destOrd="0" presId="urn:microsoft.com/office/officeart/2005/8/layout/hProcess9"/>
    <dgm:cxn modelId="{9F29C88D-91FF-4A04-92EE-C0DE4D453071}" type="presOf" srcId="{40534D5C-BA5C-4151-B86B-78E87F8BB6CA}" destId="{B89B3C68-DA40-4C7F-AAE7-9A9EF8F936E2}" srcOrd="0" destOrd="0" presId="urn:microsoft.com/office/officeart/2005/8/layout/hProcess9"/>
    <dgm:cxn modelId="{F12B639E-0DFE-4F26-9A5B-1F24E9AB58A2}" type="presOf" srcId="{DDB56703-0DE3-48DA-BEC9-D07C7590BC76}" destId="{0BAC3AD5-CCD1-4489-8CA0-C7FFF3132697}" srcOrd="0" destOrd="0" presId="urn:microsoft.com/office/officeart/2005/8/layout/hProcess9"/>
    <dgm:cxn modelId="{A1AFDC32-9FDF-46AB-800E-6CC204A52100}" srcId="{F75FF498-21EC-43FE-8BC1-FBB252EC03A6}" destId="{CBF693BE-F43F-47DE-902C-E6B94922F122}" srcOrd="4" destOrd="0" parTransId="{B82D2C9E-BE41-4D0B-9336-9CD31034B888}" sibTransId="{AE20A843-D27F-43ED-9003-5B8DA8D88D11}"/>
    <dgm:cxn modelId="{E7D3F355-EBAA-4198-9194-7F73663BEC84}" type="presOf" srcId="{1FCD11B6-550F-4B7C-A11A-27A3DC4DD5FE}" destId="{A7B697ED-94B4-490D-9D02-95A4288FAE1E}" srcOrd="0" destOrd="0" presId="urn:microsoft.com/office/officeart/2005/8/layout/hProcess9"/>
    <dgm:cxn modelId="{12417A90-9B1A-4797-8C84-9BED03DC8E10}" srcId="{F75FF498-21EC-43FE-8BC1-FBB252EC03A6}" destId="{5F1E012F-4624-40E0-9CA8-8979BB85F468}" srcOrd="0" destOrd="0" parTransId="{1AD30547-81FD-4637-8AD4-72CEC30EFAF6}" sibTransId="{028C3747-C1F0-4A50-845C-9CB4858EF692}"/>
    <dgm:cxn modelId="{BAE7D593-11C8-41E5-8922-BD5E1C498D4C}" srcId="{F75FF498-21EC-43FE-8BC1-FBB252EC03A6}" destId="{1FCD11B6-550F-4B7C-A11A-27A3DC4DD5FE}" srcOrd="2" destOrd="0" parTransId="{8A0B7278-4774-41FF-9C10-9CE26BEAF519}" sibTransId="{3864C55E-5819-4F29-9967-5448D6CF8F42}"/>
    <dgm:cxn modelId="{51905A11-B268-4834-870D-8AA61ED2CD06}" srcId="{F75FF498-21EC-43FE-8BC1-FBB252EC03A6}" destId="{40534D5C-BA5C-4151-B86B-78E87F8BB6CA}" srcOrd="1" destOrd="0" parTransId="{948262F7-E789-49A2-8CE3-14035D7456CA}" sibTransId="{7D87E173-1C0C-4AA6-B2AC-30B708BE8DAA}"/>
    <dgm:cxn modelId="{9C47FF24-4D79-46E3-A551-FF2E0DCEC6D8}" type="presOf" srcId="{F75FF498-21EC-43FE-8BC1-FBB252EC03A6}" destId="{14F1F660-879C-4B93-9585-2F6F9C2B5345}" srcOrd="0" destOrd="0" presId="urn:microsoft.com/office/officeart/2005/8/layout/hProcess9"/>
    <dgm:cxn modelId="{B6090052-D6D4-49E2-98AC-5D470050BB77}" srcId="{F75FF498-21EC-43FE-8BC1-FBB252EC03A6}" destId="{DDB56703-0DE3-48DA-BEC9-D07C7590BC76}" srcOrd="3" destOrd="0" parTransId="{EE6CCCD6-FAE7-4D16-8EA4-01A8CB69727D}" sibTransId="{C96EACA9-73C9-47D2-B659-22D5FBE581B9}"/>
    <dgm:cxn modelId="{E64B233D-097C-4C96-9746-543C049C2440}" type="presOf" srcId="{5F1E012F-4624-40E0-9CA8-8979BB85F468}" destId="{48D1D0E7-4A10-4AA1-9B26-C03625244D44}" srcOrd="0" destOrd="0" presId="urn:microsoft.com/office/officeart/2005/8/layout/hProcess9"/>
    <dgm:cxn modelId="{AED9963F-6A0D-407A-BE07-35732B08F8AE}" type="presParOf" srcId="{14F1F660-879C-4B93-9585-2F6F9C2B5345}" destId="{2A815D51-77D5-4B04-969D-3106F7294CCB}" srcOrd="0" destOrd="0" presId="urn:microsoft.com/office/officeart/2005/8/layout/hProcess9"/>
    <dgm:cxn modelId="{C7D6294A-80D1-41DB-88BF-731B281CB4B5}" type="presParOf" srcId="{14F1F660-879C-4B93-9585-2F6F9C2B5345}" destId="{89945C8B-3046-4DD2-897D-D234B3430D2B}" srcOrd="1" destOrd="0" presId="urn:microsoft.com/office/officeart/2005/8/layout/hProcess9"/>
    <dgm:cxn modelId="{2A5F411A-1DCF-4FE1-A5DD-EB8E417F201A}" type="presParOf" srcId="{89945C8B-3046-4DD2-897D-D234B3430D2B}" destId="{48D1D0E7-4A10-4AA1-9B26-C03625244D44}" srcOrd="0" destOrd="0" presId="urn:microsoft.com/office/officeart/2005/8/layout/hProcess9"/>
    <dgm:cxn modelId="{546F15F8-7ECC-4AB4-B31F-71F14B0F8CC1}" type="presParOf" srcId="{89945C8B-3046-4DD2-897D-D234B3430D2B}" destId="{CAFD6F21-4C4C-4A26-9D57-3B8907CC9A11}" srcOrd="1" destOrd="0" presId="urn:microsoft.com/office/officeart/2005/8/layout/hProcess9"/>
    <dgm:cxn modelId="{86681BC8-776C-4FF8-BE3E-A4142FF300F2}" type="presParOf" srcId="{89945C8B-3046-4DD2-897D-D234B3430D2B}" destId="{B89B3C68-DA40-4C7F-AAE7-9A9EF8F936E2}" srcOrd="2" destOrd="0" presId="urn:microsoft.com/office/officeart/2005/8/layout/hProcess9"/>
    <dgm:cxn modelId="{F7291BB4-B11A-4D77-B96B-3A6A4D618782}" type="presParOf" srcId="{89945C8B-3046-4DD2-897D-D234B3430D2B}" destId="{23760844-0C6E-4986-85EE-4022F4E0A9EE}" srcOrd="3" destOrd="0" presId="urn:microsoft.com/office/officeart/2005/8/layout/hProcess9"/>
    <dgm:cxn modelId="{B6F9F594-B75E-48FD-B550-F336A145B623}" type="presParOf" srcId="{89945C8B-3046-4DD2-897D-D234B3430D2B}" destId="{A7B697ED-94B4-490D-9D02-95A4288FAE1E}" srcOrd="4" destOrd="0" presId="urn:microsoft.com/office/officeart/2005/8/layout/hProcess9"/>
    <dgm:cxn modelId="{E88AB794-3F39-46FD-BCDB-B94BBD9B1D79}" type="presParOf" srcId="{89945C8B-3046-4DD2-897D-D234B3430D2B}" destId="{85EED8CA-F67F-48A6-8073-2AB0AB461DFD}" srcOrd="5" destOrd="0" presId="urn:microsoft.com/office/officeart/2005/8/layout/hProcess9"/>
    <dgm:cxn modelId="{88017C55-D79A-4430-93C8-3FA0D6319D0C}" type="presParOf" srcId="{89945C8B-3046-4DD2-897D-D234B3430D2B}" destId="{0BAC3AD5-CCD1-4489-8CA0-C7FFF3132697}" srcOrd="6" destOrd="0" presId="urn:microsoft.com/office/officeart/2005/8/layout/hProcess9"/>
    <dgm:cxn modelId="{06E0A20D-5085-47B4-9D20-3E5BAB97523D}" type="presParOf" srcId="{89945C8B-3046-4DD2-897D-D234B3430D2B}" destId="{BAFC33C8-8061-41AC-8576-E7B5B065BA72}" srcOrd="7" destOrd="0" presId="urn:microsoft.com/office/officeart/2005/8/layout/hProcess9"/>
    <dgm:cxn modelId="{A5FB094B-112D-4C84-8E8B-3160A0613FA0}" type="presParOf" srcId="{89945C8B-3046-4DD2-897D-D234B3430D2B}" destId="{EF7C25F5-51A6-4DC9-8D68-6D689CCE6E0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99413-FE31-49B9-8646-FFA87310070D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368B0-E4C3-489B-9EDD-862E350A98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65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33796" y="1203597"/>
            <a:ext cx="3481636" cy="18085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</a:t>
            </a:r>
          </a:p>
          <a:p>
            <a:pPr lvl="0"/>
            <a:r>
              <a:rPr lang="en-US" altLang="ko-KR" dirty="0"/>
              <a:t>PPT</a:t>
            </a:r>
          </a:p>
          <a:p>
            <a:pPr lvl="0"/>
            <a:r>
              <a:rPr lang="en-US" altLang="ko-KR" dirty="0"/>
              <a:t>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33796" y="3012181"/>
            <a:ext cx="3481636" cy="855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</a:t>
            </a:r>
          </a:p>
          <a:p>
            <a:pPr lvl="0"/>
            <a:r>
              <a:rPr lang="en-US" altLang="ko-KR" dirty="0"/>
              <a:t>THE TITLE OF YOUR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363838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8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23478"/>
            <a:ext cx="70202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8" y="699542"/>
            <a:ext cx="70202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91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2811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Frame 2"/>
          <p:cNvSpPr/>
          <p:nvPr userDrawn="1"/>
        </p:nvSpPr>
        <p:spPr>
          <a:xfrm>
            <a:off x="485315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4518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Frame 14"/>
          <p:cNvSpPr/>
          <p:nvPr userDrawn="1"/>
        </p:nvSpPr>
        <p:spPr>
          <a:xfrm>
            <a:off x="2557022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56225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6"/>
          <p:cNvSpPr/>
          <p:nvPr userDrawn="1"/>
        </p:nvSpPr>
        <p:spPr>
          <a:xfrm>
            <a:off x="4628729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932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Frame 18"/>
          <p:cNvSpPr/>
          <p:nvPr userDrawn="1"/>
        </p:nvSpPr>
        <p:spPr>
          <a:xfrm>
            <a:off x="6700436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4248" y="307249"/>
            <a:ext cx="2016224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307249"/>
            <a:ext cx="3744416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9144" y="1259703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331352" y="3116468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31160" y="1259511"/>
            <a:ext cx="1728192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9144" y="3116276"/>
            <a:ext cx="1728192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03560" y="1259511"/>
            <a:ext cx="4464496" cy="35849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9632" y="483518"/>
            <a:ext cx="3463180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1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285875"/>
            <a:ext cx="9144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D:\GoogleSlides\002-기본자료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0706"/>
            <a:ext cx="3744416" cy="37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4706" y="874686"/>
            <a:ext cx="3441499" cy="234513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1632"/>
            <a:ext cx="867645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57696"/>
            <a:ext cx="867645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03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18" y="896439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47454" y="1034587"/>
            <a:ext cx="1080120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697095" y="1181296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03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0"/>
            <a:ext cx="331236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6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9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2879812" y="874038"/>
            <a:ext cx="3384376" cy="3384376"/>
          </a:xfrm>
          <a:prstGeom prst="ellipse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95686"/>
            <a:ext cx="338437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2571750"/>
            <a:ext cx="3384376" cy="5082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 rot="2551977">
            <a:off x="8622803" y="-175729"/>
            <a:ext cx="216024" cy="828048"/>
          </a:xfrm>
          <a:custGeom>
            <a:avLst/>
            <a:gdLst/>
            <a:ahLst/>
            <a:cxnLst/>
            <a:rect l="l" t="t" r="r" b="b"/>
            <a:pathLst>
              <a:path w="216024" h="828048">
                <a:moveTo>
                  <a:pt x="0" y="198178"/>
                </a:moveTo>
                <a:lnTo>
                  <a:pt x="216024" y="0"/>
                </a:lnTo>
                <a:lnTo>
                  <a:pt x="216024" y="828048"/>
                </a:lnTo>
                <a:lnTo>
                  <a:pt x="0" y="828047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 rot="2551977">
            <a:off x="8702909" y="-64441"/>
            <a:ext cx="216024" cy="1220895"/>
          </a:xfrm>
          <a:custGeom>
            <a:avLst/>
            <a:gdLst/>
            <a:ahLst/>
            <a:cxnLst/>
            <a:rect l="l" t="t" r="r" b="b"/>
            <a:pathLst>
              <a:path w="216024" h="1220895">
                <a:moveTo>
                  <a:pt x="0" y="0"/>
                </a:moveTo>
                <a:lnTo>
                  <a:pt x="216024" y="235477"/>
                </a:lnTo>
                <a:lnTo>
                  <a:pt x="216024" y="1220895"/>
                </a:lnTo>
                <a:lnTo>
                  <a:pt x="0" y="1220895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 rot="2359288">
            <a:off x="201572" y="3936189"/>
            <a:ext cx="216024" cy="1240840"/>
          </a:xfrm>
          <a:custGeom>
            <a:avLst/>
            <a:gdLst/>
            <a:ahLst/>
            <a:cxnLst/>
            <a:rect l="l" t="t" r="r" b="b"/>
            <a:pathLst>
              <a:path w="216024" h="1240840">
                <a:moveTo>
                  <a:pt x="0" y="0"/>
                </a:moveTo>
                <a:lnTo>
                  <a:pt x="216024" y="0"/>
                </a:lnTo>
                <a:lnTo>
                  <a:pt x="216024" y="1240840"/>
                </a:lnTo>
                <a:lnTo>
                  <a:pt x="0" y="977112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 rot="2359288">
            <a:off x="272370" y="4409776"/>
            <a:ext cx="216024" cy="904565"/>
          </a:xfrm>
          <a:custGeom>
            <a:avLst/>
            <a:gdLst/>
            <a:ahLst/>
            <a:cxnLst/>
            <a:rect l="l" t="t" r="r" b="b"/>
            <a:pathLst>
              <a:path w="216024" h="904565">
                <a:moveTo>
                  <a:pt x="0" y="0"/>
                </a:moveTo>
                <a:lnTo>
                  <a:pt x="216024" y="0"/>
                </a:lnTo>
                <a:lnTo>
                  <a:pt x="216024" y="727616"/>
                </a:lnTo>
                <a:lnTo>
                  <a:pt x="0" y="904565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5740" y="468065"/>
            <a:ext cx="4032448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6312" y="46806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6312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00660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700436" y="468065"/>
            <a:ext cx="2016224" cy="2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971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971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98035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8035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5856" y="195485"/>
            <a:ext cx="2593954" cy="4774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9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90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74BE2D5-B4C7-4310-82E8-BCB65C7BAA2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12401B3-172B-4E6C-B6C1-CA945F04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99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07854"/>
            <a:ext cx="9144000" cy="4642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79602"/>
            <a:ext cx="9144000" cy="2823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44000" cy="25717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5" y="339502"/>
            <a:ext cx="2105436" cy="43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66870" y="267494"/>
            <a:ext cx="6577129" cy="648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" y="708009"/>
            <a:ext cx="1793463" cy="37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92500" y="483518"/>
            <a:ext cx="72515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889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474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752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123478"/>
            <a:ext cx="838842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699542"/>
            <a:ext cx="838842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4408" y="3435846"/>
            <a:ext cx="757546" cy="15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4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2" r:id="rId4"/>
    <p:sldLayoutId id="2147483664" r:id="rId5"/>
    <p:sldLayoutId id="2147483665" r:id="rId6"/>
    <p:sldLayoutId id="2147483663" r:id="rId7"/>
    <p:sldLayoutId id="2147483667" r:id="rId8"/>
    <p:sldLayoutId id="2147483661" r:id="rId9"/>
    <p:sldLayoutId id="2147483666" r:id="rId10"/>
    <p:sldLayoutId id="2147483655" r:id="rId11"/>
    <p:sldLayoutId id="2147483668" r:id="rId12"/>
    <p:sldLayoutId id="2147483669" r:id="rId13"/>
    <p:sldLayoutId id="2147483673" r:id="rId14"/>
    <p:sldLayoutId id="2147483674" r:id="rId15"/>
    <p:sldLayoutId id="2147483675" r:id="rId16"/>
    <p:sldLayoutId id="2147483670" r:id="rId17"/>
    <p:sldLayoutId id="2147483671" r:id="rId18"/>
    <p:sldLayoutId id="2147483672" r:id="rId19"/>
    <p:sldLayoutId id="2147483676" r:id="rId20"/>
    <p:sldLayoutId id="2147483656" r:id="rId21"/>
    <p:sldLayoutId id="2147483677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2067694"/>
            <a:ext cx="7848872" cy="5760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d-ID" sz="4400" b="1" dirty="0" smtClean="0">
                <a:latin typeface="Agency FB" pitchFamily="34" charset="0"/>
              </a:rPr>
              <a:t>PENINGKATAN KUALITAS LAYANAN </a:t>
            </a:r>
          </a:p>
          <a:p>
            <a:pPr>
              <a:spcBef>
                <a:spcPts val="0"/>
              </a:spcBef>
            </a:pPr>
            <a:r>
              <a:rPr lang="id-ID" sz="4400" b="1" dirty="0" smtClean="0">
                <a:latin typeface="Agency FB" pitchFamily="34" charset="0"/>
              </a:rPr>
              <a:t>INFORMASI PUBLIK  BAGI BADAN PUBLIK</a:t>
            </a:r>
            <a:endParaRPr lang="id-ID" sz="4400" b="1" dirty="0"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6379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Semarang, </a:t>
            </a:r>
            <a:r>
              <a:rPr lang="id-ID" b="1" dirty="0" smtClean="0">
                <a:solidFill>
                  <a:schemeClr val="bg1"/>
                </a:solidFill>
              </a:rPr>
              <a:t> 5 Desember 2018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65187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r>
              <a:rPr lang="id-ID" sz="2000" b="1" dirty="0" smtClean="0">
                <a:solidFill>
                  <a:schemeClr val="bg1"/>
                </a:solidFill>
              </a:rPr>
              <a:t>r. Amirudin</a:t>
            </a:r>
            <a:endParaRPr lang="id-ID" b="1" dirty="0" smtClean="0">
              <a:solidFill>
                <a:schemeClr val="bg1"/>
              </a:solidFill>
            </a:endParaRPr>
          </a:p>
          <a:p>
            <a:pPr algn="ctr"/>
            <a:r>
              <a:rPr lang="id-ID" sz="1200" b="1" dirty="0" smtClean="0">
                <a:solidFill>
                  <a:schemeClr val="bg1"/>
                </a:solidFill>
              </a:rPr>
              <a:t>Prodi Antropologi FIB Undip, Komisioner KI Pusat  2009-2013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82426" y="2499742"/>
            <a:ext cx="3384376" cy="576063"/>
          </a:xfrm>
        </p:spPr>
        <p:txBody>
          <a:bodyPr/>
          <a:lstStyle/>
          <a:p>
            <a:r>
              <a:rPr lang="id-ID" altLang="ko-KR" sz="3200" dirty="0" smtClean="0">
                <a:latin typeface="Arial (body)"/>
              </a:rPr>
              <a:t>t</a:t>
            </a:r>
            <a:r>
              <a:rPr lang="en-US" altLang="ko-KR" sz="3200" dirty="0" err="1" smtClean="0">
                <a:latin typeface="Arial (body)"/>
              </a:rPr>
              <a:t>erima</a:t>
            </a:r>
            <a:r>
              <a:rPr lang="id-ID" altLang="ko-KR" sz="3200" dirty="0">
                <a:latin typeface="Arial (body)"/>
              </a:rPr>
              <a:t>k</a:t>
            </a:r>
            <a:r>
              <a:rPr lang="en-US" altLang="ko-KR" sz="3200" dirty="0" err="1" smtClean="0">
                <a:latin typeface="Arial (body)"/>
              </a:rPr>
              <a:t>asih</a:t>
            </a:r>
            <a:endParaRPr lang="ko-KR" altLang="en-US" sz="3200" dirty="0">
              <a:latin typeface="Arial (body)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24628" y="819150"/>
            <a:ext cx="3499972" cy="3499972"/>
          </a:xfrm>
          <a:prstGeom prst="ellipse">
            <a:avLst/>
          </a:prstGeom>
          <a:noFill/>
          <a:ln w="12700">
            <a:solidFill>
              <a:schemeClr val="tx1">
                <a:alpha val="4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27584" y="915566"/>
            <a:ext cx="1892506" cy="7200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Asas </a:t>
            </a:r>
          </a:p>
          <a:p>
            <a:pPr algn="ctr"/>
            <a:r>
              <a:rPr lang="id-ID" b="1" dirty="0" smtClean="0"/>
              <a:t>KIP</a:t>
            </a:r>
            <a:endParaRPr lang="id-ID" b="1" dirty="0"/>
          </a:p>
        </p:txBody>
      </p:sp>
      <p:sp>
        <p:nvSpPr>
          <p:cNvPr id="6" name="Rectangle 5"/>
          <p:cNvSpPr/>
          <p:nvPr/>
        </p:nvSpPr>
        <p:spPr>
          <a:xfrm>
            <a:off x="847882" y="1707654"/>
            <a:ext cx="1872208" cy="3456384"/>
          </a:xfrm>
          <a:prstGeom prst="rect">
            <a:avLst/>
          </a:prstGeom>
          <a:solidFill>
            <a:srgbClr val="E46C0A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3059832" y="1707654"/>
            <a:ext cx="1872208" cy="3456384"/>
          </a:xfrm>
          <a:prstGeom prst="rect">
            <a:avLst/>
          </a:prstGeom>
          <a:solidFill>
            <a:srgbClr val="E46C0A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5220072" y="1707654"/>
            <a:ext cx="1872208" cy="3456384"/>
          </a:xfrm>
          <a:prstGeom prst="rect">
            <a:avLst/>
          </a:prstGeom>
          <a:solidFill>
            <a:srgbClr val="E46C0A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7308304" y="1707654"/>
            <a:ext cx="1872208" cy="3456384"/>
          </a:xfrm>
          <a:prstGeom prst="rect">
            <a:avLst/>
          </a:prstGeom>
          <a:solidFill>
            <a:srgbClr val="E46C0A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3059832" y="915566"/>
            <a:ext cx="1892506" cy="7200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Tujuan </a:t>
            </a:r>
          </a:p>
          <a:p>
            <a:pPr algn="ctr"/>
            <a:r>
              <a:rPr lang="id-ID" b="1" dirty="0" smtClean="0"/>
              <a:t>UU KIP</a:t>
            </a:r>
            <a:endParaRPr lang="id-ID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199774" y="915566"/>
            <a:ext cx="1892506" cy="7200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Kewajiban </a:t>
            </a:r>
          </a:p>
          <a:p>
            <a:pPr algn="ctr"/>
            <a:r>
              <a:rPr lang="id-ID" b="1" dirty="0" smtClean="0"/>
              <a:t>Badan Publik</a:t>
            </a:r>
            <a:endParaRPr lang="id-ID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288006" y="915566"/>
            <a:ext cx="1892506" cy="7200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Layanan</a:t>
            </a:r>
          </a:p>
          <a:p>
            <a:pPr algn="ctr"/>
            <a:r>
              <a:rPr lang="id-ID" b="1" dirty="0" smtClean="0"/>
              <a:t>Badan Publik</a:t>
            </a:r>
            <a:endParaRPr lang="id-ID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1779662"/>
            <a:ext cx="16561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gency FB" pitchFamily="34" charset="0"/>
              </a:rPr>
              <a:t>Setiap informasi     adalah terbuka</a:t>
            </a:r>
            <a:endParaRPr lang="id-ID" dirty="0">
              <a:latin typeface="Agency FB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2645499"/>
            <a:ext cx="16561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gency FB" pitchFamily="34" charset="0"/>
              </a:rPr>
              <a:t>Informasi dikecuali-kan bersifat ketat, &amp; terbatas</a:t>
            </a:r>
            <a:endParaRPr lang="id-ID" dirty="0">
              <a:latin typeface="Agency FB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3725619"/>
            <a:ext cx="165618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gency FB" pitchFamily="34" charset="0"/>
              </a:rPr>
              <a:t>Informasi diperoleh dengan: cepat &amp; te-pat waktu, biaya ri- ngan, sederhana</a:t>
            </a:r>
            <a:endParaRPr lang="id-ID" dirty="0">
              <a:latin typeface="Agency FB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844" y="1779662"/>
            <a:ext cx="165618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gency FB" pitchFamily="34" charset="0"/>
              </a:rPr>
              <a:t>(g) Meningkatkan    pengelolaan dan      pelayanan informasi untuk menghasilan   layanan informasi   berkualitas</a:t>
            </a:r>
            <a:endParaRPr lang="id-ID" dirty="0">
              <a:latin typeface="Agency FB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2080" y="1747718"/>
            <a:ext cx="1764196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latin typeface="Agency FB" pitchFamily="34" charset="0"/>
              </a:rPr>
              <a:t>Regulasi internal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latin typeface="Agency FB" pitchFamily="34" charset="0"/>
              </a:rPr>
              <a:t>Struktur Organi- siasi &amp; PPID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latin typeface="Agency FB" pitchFamily="34" charset="0"/>
              </a:rPr>
              <a:t>Membuat positive list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latin typeface="Agency FB" pitchFamily="34" charset="0"/>
              </a:rPr>
              <a:t>Membuat pertimbangan tertulis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latin typeface="Agency FB" pitchFamily="34" charset="0"/>
              </a:rPr>
              <a:t>Memberi layanan informasi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latin typeface="Agency FB" pitchFamily="34" charset="0"/>
              </a:rPr>
              <a:t>Menangangi sengketa informasi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latin typeface="Agency FB" pitchFamily="34" charset="0"/>
              </a:rPr>
              <a:t>Pembiayaan</a:t>
            </a:r>
            <a:endParaRPr lang="id-ID" dirty="0">
              <a:latin typeface="Agency FB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6316" y="1814502"/>
            <a:ext cx="1764196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latin typeface="Agency FB" pitchFamily="34" charset="0"/>
              </a:rPr>
              <a:t>Layanan informa-si yang akurat, benar, dan tidak menyesatkan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latin typeface="Agency FB" pitchFamily="34" charset="0"/>
              </a:rPr>
              <a:t>Maklumat layanan berdasarkan UU  Pelayanan Publik</a:t>
            </a:r>
          </a:p>
          <a:p>
            <a:pPr marL="285750" indent="-285750">
              <a:buFont typeface="Arial" pitchFamily="34" charset="0"/>
              <a:buChar char="•"/>
            </a:pPr>
            <a:endParaRPr lang="id-ID" dirty="0">
              <a:latin typeface="Agency FB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71800" y="1059582"/>
            <a:ext cx="288032" cy="432048"/>
          </a:xfrm>
          <a:prstGeom prst="rightArrow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Arrow 21"/>
          <p:cNvSpPr/>
          <p:nvPr/>
        </p:nvSpPr>
        <p:spPr>
          <a:xfrm>
            <a:off x="4932040" y="1059582"/>
            <a:ext cx="267734" cy="432048"/>
          </a:xfrm>
          <a:prstGeom prst="rightArrow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ight Arrow 22"/>
          <p:cNvSpPr/>
          <p:nvPr/>
        </p:nvSpPr>
        <p:spPr>
          <a:xfrm>
            <a:off x="7092280" y="1131590"/>
            <a:ext cx="216024" cy="432048"/>
          </a:xfrm>
          <a:prstGeom prst="rightArrow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Left Arrow 24"/>
          <p:cNvSpPr/>
          <p:nvPr/>
        </p:nvSpPr>
        <p:spPr>
          <a:xfrm>
            <a:off x="7052880" y="4254608"/>
            <a:ext cx="288032" cy="484632"/>
          </a:xfrm>
          <a:prstGeom prst="leftArrow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Left Arrow 25"/>
          <p:cNvSpPr/>
          <p:nvPr/>
        </p:nvSpPr>
        <p:spPr>
          <a:xfrm>
            <a:off x="4932040" y="4227934"/>
            <a:ext cx="288032" cy="484632"/>
          </a:xfrm>
          <a:prstGeom prst="leftArrow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Left Arrow 26"/>
          <p:cNvSpPr/>
          <p:nvPr/>
        </p:nvSpPr>
        <p:spPr>
          <a:xfrm>
            <a:off x="2720090" y="4227934"/>
            <a:ext cx="339742" cy="484632"/>
          </a:xfrm>
          <a:prstGeom prst="leftArrow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TextBox 28"/>
          <p:cNvSpPr txBox="1"/>
          <p:nvPr/>
        </p:nvSpPr>
        <p:spPr>
          <a:xfrm>
            <a:off x="847882" y="0"/>
            <a:ext cx="804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Layanan Berbasis Right to Acces</a:t>
            </a:r>
            <a:endParaRPr lang="id-ID" sz="2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1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773" y="19548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Kelaian Umum BP</a:t>
            </a:r>
            <a:endParaRPr lang="id-ID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8090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Legalitas</a:t>
            </a:r>
            <a:endParaRPr lang="id-ID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692" y="2010782"/>
            <a:ext cx="38902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Kepemilikan peraturan internal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SK mengenai Organisasi &amp; PPID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SOP tata kelola informasi publik (IP)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SOP penyusunan  daftar 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SOP Layanan Permohonan 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SOP Uji konsekuensi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SOP penanganan keberatan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SOP fasilitasi permohonan keberatan 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Memasang maklumat layanan 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Tim yang mengangani sengketa informasi</a:t>
            </a:r>
            <a:endParaRPr lang="id-ID" dirty="0" smtClean="0"/>
          </a:p>
          <a:p>
            <a:pPr marL="285750" indent="-285750">
              <a:buFont typeface="Arial" pitchFamily="34" charset="0"/>
              <a:buChar char="•"/>
            </a:pP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120359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Aktivitas LIP</a:t>
            </a:r>
            <a:endParaRPr lang="id-ID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0100" y="1707654"/>
            <a:ext cx="4178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Koordinasi collecting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Pembinaan, pengawasan, monev oleh PPID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Rakor/raker rutin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Agenda rutin/terjadwal PPID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Bimtek kapasitas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Penetapan DIP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Verifikasi bahan informasi publik</a:t>
            </a:r>
            <a:endParaRPr lang="id-ID" dirty="0" smtClean="0"/>
          </a:p>
          <a:p>
            <a:pPr marL="285750" indent="-285750">
              <a:buFont typeface="Arial" pitchFamily="34" charset="0"/>
              <a:buChar char="•"/>
            </a:pP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4220344" y="3272666"/>
            <a:ext cx="33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Dukungan Sapras</a:t>
            </a:r>
            <a:endParaRPr lang="id-ID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0344" y="3802995"/>
            <a:ext cx="48245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Desk informasi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Anggaran Pembiayaan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Ruang arsip penyimpanan dokumen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Digitalisasi dokumen</a:t>
            </a:r>
            <a:endParaRPr lang="id-ID" dirty="0" smtClean="0"/>
          </a:p>
          <a:p>
            <a:pPr marL="285750" indent="-285750">
              <a:buFont typeface="Arial" pitchFamily="34" charset="0"/>
              <a:buChar char="•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98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773" y="19548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Kelaian Umum BP</a:t>
            </a:r>
            <a:endParaRPr lang="id-ID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8090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1. Website dan Kontennya</a:t>
            </a:r>
            <a:endParaRPr lang="id-ID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910" y="3246244"/>
            <a:ext cx="415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3. Portal Open Data</a:t>
            </a:r>
            <a:endParaRPr lang="id-ID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6" y="4107279"/>
            <a:ext cx="659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5. Inovasi pengembangan layanan</a:t>
            </a:r>
            <a:endParaRPr lang="id-ID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910" y="2139702"/>
            <a:ext cx="8310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2. Ketersendian Informasi: Pro-aktif, Pasif, Informasi Dikeculiakan </a:t>
            </a:r>
            <a:endParaRPr lang="id-ID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323493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4. Uji konsekuensi</a:t>
            </a:r>
            <a:endParaRPr lang="id-ID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8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32656" y="1158873"/>
            <a:ext cx="9111341" cy="1"/>
          </a:xfrm>
          <a:prstGeom prst="line">
            <a:avLst/>
          </a:prstGeom>
          <a:ln w="12700">
            <a:solidFill>
              <a:srgbClr val="A4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C3D167D-FB60-4CC3-9C65-5119A13BE6A8}"/>
              </a:ext>
            </a:extLst>
          </p:cNvPr>
          <p:cNvSpPr/>
          <p:nvPr/>
        </p:nvSpPr>
        <p:spPr>
          <a:xfrm>
            <a:off x="4180616" y="281538"/>
            <a:ext cx="5115784" cy="1354694"/>
          </a:xfrm>
          <a:prstGeom prst="rect">
            <a:avLst/>
          </a:prstGeom>
          <a:solidFill>
            <a:srgbClr val="CCFFCC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97317"/>
            <a:ext cx="9144000" cy="358214"/>
          </a:xfrm>
          <a:prstGeom prst="rect">
            <a:avLst/>
          </a:prstGeom>
          <a:solidFill>
            <a:srgbClr val="6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721" y="22660"/>
            <a:ext cx="4470280" cy="117724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latinLnBrk="0">
              <a:defRPr/>
            </a:pPr>
            <a:r>
              <a:rPr lang="id-ID" sz="3600" b="1" dirty="0" smtClean="0">
                <a:solidFill>
                  <a:srgbClr val="A47D00"/>
                </a:solidFill>
                <a:latin typeface="Calibri"/>
                <a:cs typeface="Arial" panose="020B0604020202020204" pitchFamily="34" charset="0"/>
              </a:rPr>
              <a:t>KIP &amp; </a:t>
            </a:r>
            <a:r>
              <a:rPr lang="en-US" sz="3600" b="1" dirty="0" smtClean="0">
                <a:solidFill>
                  <a:srgbClr val="A47D00"/>
                </a:solidFill>
                <a:latin typeface="Calibri"/>
                <a:cs typeface="Arial" panose="020B0604020202020204" pitchFamily="34" charset="0"/>
              </a:rPr>
              <a:t>TATA </a:t>
            </a:r>
            <a:r>
              <a:rPr lang="en-US" sz="3600" b="1" dirty="0">
                <a:solidFill>
                  <a:srgbClr val="A47D00"/>
                </a:solidFill>
                <a:latin typeface="Calibri"/>
                <a:cs typeface="Arial" panose="020B0604020202020204" pitchFamily="34" charset="0"/>
              </a:rPr>
              <a:t>KELOLA PEMERINTAHAN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C15E3A5-5492-4E55-BD7B-DB4F22C9D819}"/>
              </a:ext>
            </a:extLst>
          </p:cNvPr>
          <p:cNvGrpSpPr>
            <a:grpSpLocks noChangeAspect="1"/>
          </p:cNvGrpSpPr>
          <p:nvPr/>
        </p:nvGrpSpPr>
        <p:grpSpPr>
          <a:xfrm>
            <a:off x="101721" y="1440287"/>
            <a:ext cx="392415" cy="392415"/>
            <a:chOff x="1382807" y="174388"/>
            <a:chExt cx="3025588" cy="3025588"/>
          </a:xfrm>
        </p:grpSpPr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443DE886-2A46-4D40-B09D-378CC10B0E59}"/>
                </a:ext>
              </a:extLst>
            </p:cNvPr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latinLnBrk="0">
                <a:defRPr/>
              </a:pPr>
              <a:endParaRPr lang="en-US" sz="1400" kern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9" name="Freeform 28">
              <a:extLst>
                <a:ext uri="{FF2B5EF4-FFF2-40B4-BE49-F238E27FC236}">
                  <a16:creationId xmlns="" xmlns:a16="http://schemas.microsoft.com/office/drawing/2014/main" id="{76C3AED4-2A03-48B1-B5A2-C166AAB88451}"/>
                </a:ext>
              </a:extLst>
            </p:cNvPr>
            <p:cNvSpPr/>
            <p:nvPr/>
          </p:nvSpPr>
          <p:spPr>
            <a:xfrm>
              <a:off x="2070319" y="829424"/>
              <a:ext cx="2338075" cy="2370551"/>
            </a:xfrm>
            <a:custGeom>
              <a:avLst/>
              <a:gdLst>
                <a:gd name="connsiteX0" fmla="*/ 804405 w 2338075"/>
                <a:gd name="connsiteY0" fmla="*/ 321667 h 2370551"/>
                <a:gd name="connsiteX1" fmla="*/ 805889 w 2338075"/>
                <a:gd name="connsiteY1" fmla="*/ 321667 h 2370551"/>
                <a:gd name="connsiteX2" fmla="*/ 1077393 w 2338075"/>
                <a:gd name="connsiteY2" fmla="*/ 1137663 h 2370551"/>
                <a:gd name="connsiteX3" fmla="*/ 532901 w 2338075"/>
                <a:gd name="connsiteY3" fmla="*/ 1137663 h 2370551"/>
                <a:gd name="connsiteX4" fmla="*/ 1080225 w 2338075"/>
                <a:gd name="connsiteY4" fmla="*/ 0 h 2370551"/>
                <a:gd name="connsiteX5" fmla="*/ 2338075 w 2338075"/>
                <a:gd name="connsiteY5" fmla="*/ 1091143 h 2370551"/>
                <a:gd name="connsiteX6" fmla="*/ 2338075 w 2338075"/>
                <a:gd name="connsiteY6" fmla="*/ 2370551 h 2370551"/>
                <a:gd name="connsiteX7" fmla="*/ 568165 w 2338075"/>
                <a:gd name="connsiteY7" fmla="*/ 2370551 h 2370551"/>
                <a:gd name="connsiteX8" fmla="*/ 0 w 2338075"/>
                <a:gd name="connsiteY8" fmla="*/ 1877687 h 2370551"/>
                <a:gd name="connsiteX9" fmla="*/ 7697 w 2338075"/>
                <a:gd name="connsiteY9" fmla="*/ 1879480 h 2370551"/>
                <a:gd name="connsiteX10" fmla="*/ 114518 w 2338075"/>
                <a:gd name="connsiteY10" fmla="*/ 1883931 h 2370551"/>
                <a:gd name="connsiteX11" fmla="*/ 217630 w 2338075"/>
                <a:gd name="connsiteY11" fmla="*/ 1880963 h 2370551"/>
                <a:gd name="connsiteX12" fmla="*/ 278459 w 2338075"/>
                <a:gd name="connsiteY12" fmla="*/ 1869836 h 2370551"/>
                <a:gd name="connsiteX13" fmla="*/ 309615 w 2338075"/>
                <a:gd name="connsiteY13" fmla="*/ 1847582 h 2370551"/>
                <a:gd name="connsiteX14" fmla="*/ 325194 w 2338075"/>
                <a:gd name="connsiteY14" fmla="*/ 1812716 h 2370551"/>
                <a:gd name="connsiteX15" fmla="*/ 446851 w 2338075"/>
                <a:gd name="connsiteY15" fmla="*/ 1437358 h 2370551"/>
                <a:gd name="connsiteX16" fmla="*/ 1167896 w 2338075"/>
                <a:gd name="connsiteY16" fmla="*/ 1437358 h 2370551"/>
                <a:gd name="connsiteX17" fmla="*/ 1296972 w 2338075"/>
                <a:gd name="connsiteY17" fmla="*/ 1823102 h 2370551"/>
                <a:gd name="connsiteX18" fmla="*/ 1311808 w 2338075"/>
                <a:gd name="connsiteY18" fmla="*/ 1854258 h 2370551"/>
                <a:gd name="connsiteX19" fmla="*/ 1342964 w 2338075"/>
                <a:gd name="connsiteY19" fmla="*/ 1872803 h 2370551"/>
                <a:gd name="connsiteX20" fmla="*/ 1407502 w 2338075"/>
                <a:gd name="connsiteY20" fmla="*/ 1881705 h 2370551"/>
                <a:gd name="connsiteX21" fmla="*/ 1525451 w 2338075"/>
                <a:gd name="connsiteY21" fmla="*/ 1883931 h 2370551"/>
                <a:gd name="connsiteX22" fmla="*/ 1639690 w 2338075"/>
                <a:gd name="connsiteY22" fmla="*/ 1880221 h 2370551"/>
                <a:gd name="connsiteX23" fmla="*/ 1697552 w 2338075"/>
                <a:gd name="connsiteY23" fmla="*/ 1860934 h 2370551"/>
                <a:gd name="connsiteX24" fmla="*/ 1709421 w 2338075"/>
                <a:gd name="connsiteY24" fmla="*/ 1814200 h 2370551"/>
                <a:gd name="connsiteX25" fmla="*/ 1687166 w 2338075"/>
                <a:gd name="connsiteY25" fmla="*/ 1729633 h 2370551"/>
                <a:gd name="connsiteX26" fmla="*/ 1093714 w 2338075"/>
                <a:gd name="connsiteY26" fmla="*/ 27909 h 237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38075" h="2370551">
                  <a:moveTo>
                    <a:pt x="804405" y="321667"/>
                  </a:moveTo>
                  <a:lnTo>
                    <a:pt x="805889" y="321667"/>
                  </a:lnTo>
                  <a:lnTo>
                    <a:pt x="1077393" y="1137663"/>
                  </a:lnTo>
                  <a:lnTo>
                    <a:pt x="532901" y="1137663"/>
                  </a:lnTo>
                  <a:close/>
                  <a:moveTo>
                    <a:pt x="1080225" y="0"/>
                  </a:moveTo>
                  <a:lnTo>
                    <a:pt x="2338075" y="1091143"/>
                  </a:lnTo>
                  <a:lnTo>
                    <a:pt x="2338075" y="2370551"/>
                  </a:lnTo>
                  <a:lnTo>
                    <a:pt x="568165" y="2370551"/>
                  </a:lnTo>
                  <a:lnTo>
                    <a:pt x="0" y="1877687"/>
                  </a:lnTo>
                  <a:lnTo>
                    <a:pt x="7697" y="1879480"/>
                  </a:lnTo>
                  <a:cubicBezTo>
                    <a:pt x="33413" y="1882447"/>
                    <a:pt x="69020" y="1883931"/>
                    <a:pt x="114518" y="1883931"/>
                  </a:cubicBezTo>
                  <a:cubicBezTo>
                    <a:pt x="157049" y="1883931"/>
                    <a:pt x="191420" y="1882941"/>
                    <a:pt x="217630" y="1880963"/>
                  </a:cubicBezTo>
                  <a:cubicBezTo>
                    <a:pt x="243841" y="1878985"/>
                    <a:pt x="264117" y="1875276"/>
                    <a:pt x="278459" y="1869836"/>
                  </a:cubicBezTo>
                  <a:cubicBezTo>
                    <a:pt x="292801" y="1864396"/>
                    <a:pt x="303186" y="1856978"/>
                    <a:pt x="309615" y="1847582"/>
                  </a:cubicBezTo>
                  <a:cubicBezTo>
                    <a:pt x="316045" y="1838185"/>
                    <a:pt x="321237" y="1826563"/>
                    <a:pt x="325194" y="1812716"/>
                  </a:cubicBezTo>
                  <a:lnTo>
                    <a:pt x="446851" y="1437358"/>
                  </a:lnTo>
                  <a:lnTo>
                    <a:pt x="1167896" y="1437358"/>
                  </a:lnTo>
                  <a:lnTo>
                    <a:pt x="1296972" y="1823102"/>
                  </a:lnTo>
                  <a:cubicBezTo>
                    <a:pt x="1300928" y="1835960"/>
                    <a:pt x="1305873" y="1846345"/>
                    <a:pt x="1311808" y="1854258"/>
                  </a:cubicBezTo>
                  <a:cubicBezTo>
                    <a:pt x="1317742" y="1862171"/>
                    <a:pt x="1328128" y="1868352"/>
                    <a:pt x="1342964" y="1872803"/>
                  </a:cubicBezTo>
                  <a:cubicBezTo>
                    <a:pt x="1357800" y="1877254"/>
                    <a:pt x="1379313" y="1880221"/>
                    <a:pt x="1407502" y="1881705"/>
                  </a:cubicBezTo>
                  <a:cubicBezTo>
                    <a:pt x="1435691" y="1883189"/>
                    <a:pt x="1475007" y="1883931"/>
                    <a:pt x="1525451" y="1883931"/>
                  </a:cubicBezTo>
                  <a:cubicBezTo>
                    <a:pt x="1573916" y="1883931"/>
                    <a:pt x="1611996" y="1882694"/>
                    <a:pt x="1639690" y="1880221"/>
                  </a:cubicBezTo>
                  <a:cubicBezTo>
                    <a:pt x="1667385" y="1877749"/>
                    <a:pt x="1686672" y="1871320"/>
                    <a:pt x="1697552" y="1860934"/>
                  </a:cubicBezTo>
                  <a:cubicBezTo>
                    <a:pt x="1708432" y="1850549"/>
                    <a:pt x="1712388" y="1834971"/>
                    <a:pt x="1709421" y="1814200"/>
                  </a:cubicBezTo>
                  <a:cubicBezTo>
                    <a:pt x="1706454" y="1793429"/>
                    <a:pt x="1699035" y="1765240"/>
                    <a:pt x="1687166" y="1729633"/>
                  </a:cubicBezTo>
                  <a:lnTo>
                    <a:pt x="1093714" y="27909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latinLnBrk="0">
                <a:defRPr/>
              </a:pPr>
              <a:endParaRPr lang="en-US" sz="1400" kern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1BAB34D6-8482-42F9-A2EB-20D8453A7A96}"/>
                </a:ext>
              </a:extLst>
            </p:cNvPr>
            <p:cNvSpPr txBox="1"/>
            <p:nvPr/>
          </p:nvSpPr>
          <p:spPr>
            <a:xfrm>
              <a:off x="2013191" y="775732"/>
              <a:ext cx="1767501" cy="1937622"/>
            </a:xfrm>
            <a:custGeom>
              <a:avLst/>
              <a:gdLst/>
              <a:ahLst/>
              <a:cxnLst/>
              <a:rect l="l" t="t" r="r" b="b"/>
              <a:pathLst>
                <a:path w="1767501" h="1937622">
                  <a:moveTo>
                    <a:pt x="867468" y="0"/>
                  </a:moveTo>
                  <a:cubicBezTo>
                    <a:pt x="925824" y="0"/>
                    <a:pt x="972311" y="742"/>
                    <a:pt x="1006929" y="2225"/>
                  </a:cubicBezTo>
                  <a:cubicBezTo>
                    <a:pt x="1041547" y="3709"/>
                    <a:pt x="1068500" y="7171"/>
                    <a:pt x="1087787" y="12611"/>
                  </a:cubicBezTo>
                  <a:cubicBezTo>
                    <a:pt x="1107074" y="18051"/>
                    <a:pt x="1120921" y="26211"/>
                    <a:pt x="1129329" y="37091"/>
                  </a:cubicBezTo>
                  <a:cubicBezTo>
                    <a:pt x="1137736" y="47971"/>
                    <a:pt x="1144907" y="62807"/>
                    <a:pt x="1150841" y="81600"/>
                  </a:cubicBezTo>
                  <a:lnTo>
                    <a:pt x="1744293" y="1783324"/>
                  </a:lnTo>
                  <a:cubicBezTo>
                    <a:pt x="1756162" y="1818931"/>
                    <a:pt x="1763581" y="1847120"/>
                    <a:pt x="1766548" y="1867891"/>
                  </a:cubicBezTo>
                  <a:cubicBezTo>
                    <a:pt x="1769515" y="1888662"/>
                    <a:pt x="1765559" y="1904240"/>
                    <a:pt x="1754679" y="1914625"/>
                  </a:cubicBezTo>
                  <a:cubicBezTo>
                    <a:pt x="1743799" y="1925011"/>
                    <a:pt x="1724512" y="1931440"/>
                    <a:pt x="1696817" y="1933912"/>
                  </a:cubicBezTo>
                  <a:cubicBezTo>
                    <a:pt x="1669123" y="1936385"/>
                    <a:pt x="1631043" y="1937622"/>
                    <a:pt x="1582578" y="1937622"/>
                  </a:cubicBezTo>
                  <a:cubicBezTo>
                    <a:pt x="1532134" y="1937622"/>
                    <a:pt x="1492818" y="1936880"/>
                    <a:pt x="1464629" y="1935396"/>
                  </a:cubicBezTo>
                  <a:cubicBezTo>
                    <a:pt x="1436440" y="1933912"/>
                    <a:pt x="1414927" y="1930945"/>
                    <a:pt x="1400091" y="1926494"/>
                  </a:cubicBezTo>
                  <a:cubicBezTo>
                    <a:pt x="1385255" y="1922043"/>
                    <a:pt x="1374869" y="1915862"/>
                    <a:pt x="1368935" y="1907949"/>
                  </a:cubicBezTo>
                  <a:cubicBezTo>
                    <a:pt x="1363000" y="1900036"/>
                    <a:pt x="1358055" y="1889651"/>
                    <a:pt x="1354099" y="1876793"/>
                  </a:cubicBezTo>
                  <a:lnTo>
                    <a:pt x="1225023" y="1491049"/>
                  </a:lnTo>
                  <a:lnTo>
                    <a:pt x="503978" y="1491049"/>
                  </a:lnTo>
                  <a:lnTo>
                    <a:pt x="382321" y="1866407"/>
                  </a:lnTo>
                  <a:cubicBezTo>
                    <a:pt x="378364" y="1880254"/>
                    <a:pt x="373172" y="1891876"/>
                    <a:pt x="366742" y="1901273"/>
                  </a:cubicBezTo>
                  <a:cubicBezTo>
                    <a:pt x="360313" y="1910669"/>
                    <a:pt x="349928" y="1918087"/>
                    <a:pt x="335586" y="1923527"/>
                  </a:cubicBezTo>
                  <a:cubicBezTo>
                    <a:pt x="321244" y="1928967"/>
                    <a:pt x="300968" y="1932676"/>
                    <a:pt x="274757" y="1934654"/>
                  </a:cubicBezTo>
                  <a:cubicBezTo>
                    <a:pt x="248547" y="1936632"/>
                    <a:pt x="214176" y="1937622"/>
                    <a:pt x="171645" y="1937622"/>
                  </a:cubicBezTo>
                  <a:cubicBezTo>
                    <a:pt x="126147" y="1937622"/>
                    <a:pt x="90540" y="1936138"/>
                    <a:pt x="64824" y="1933171"/>
                  </a:cubicBezTo>
                  <a:cubicBezTo>
                    <a:pt x="39107" y="1930203"/>
                    <a:pt x="21304" y="1923032"/>
                    <a:pt x="11413" y="1911658"/>
                  </a:cubicBezTo>
                  <a:cubicBezTo>
                    <a:pt x="1522" y="1900283"/>
                    <a:pt x="-1940" y="1884211"/>
                    <a:pt x="1027" y="1863440"/>
                  </a:cubicBezTo>
                  <a:cubicBezTo>
                    <a:pt x="3995" y="1842669"/>
                    <a:pt x="11413" y="1814975"/>
                    <a:pt x="23282" y="1780357"/>
                  </a:cubicBezTo>
                  <a:lnTo>
                    <a:pt x="615251" y="77149"/>
                  </a:lnTo>
                  <a:cubicBezTo>
                    <a:pt x="621185" y="60334"/>
                    <a:pt x="628109" y="46734"/>
                    <a:pt x="636021" y="36349"/>
                  </a:cubicBezTo>
                  <a:cubicBezTo>
                    <a:pt x="643934" y="25964"/>
                    <a:pt x="656545" y="18051"/>
                    <a:pt x="673854" y="12611"/>
                  </a:cubicBezTo>
                  <a:cubicBezTo>
                    <a:pt x="691163" y="7171"/>
                    <a:pt x="715148" y="3709"/>
                    <a:pt x="745810" y="2225"/>
                  </a:cubicBezTo>
                  <a:cubicBezTo>
                    <a:pt x="776472" y="742"/>
                    <a:pt x="817024" y="0"/>
                    <a:pt x="867468" y="0"/>
                  </a:cubicBezTo>
                  <a:close/>
                  <a:moveTo>
                    <a:pt x="861533" y="375359"/>
                  </a:moveTo>
                  <a:lnTo>
                    <a:pt x="590029" y="1191355"/>
                  </a:lnTo>
                  <a:lnTo>
                    <a:pt x="1134521" y="1191355"/>
                  </a:lnTo>
                  <a:lnTo>
                    <a:pt x="863017" y="375359"/>
                  </a:lnTo>
                  <a:lnTo>
                    <a:pt x="861533" y="37535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latinLnBrk="0">
                <a:defRPr/>
              </a:pPr>
              <a:endParaRPr lang="en-US" sz="179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2DBC598-36C8-4902-9021-CD05A7AFD1D1}"/>
              </a:ext>
            </a:extLst>
          </p:cNvPr>
          <p:cNvSpPr/>
          <p:nvPr/>
        </p:nvSpPr>
        <p:spPr>
          <a:xfrm>
            <a:off x="505264" y="1322990"/>
            <a:ext cx="2978225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en-US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Peningkatan</a:t>
            </a:r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Pelayanan</a:t>
            </a:r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Publik</a:t>
            </a:r>
            <a:r>
              <a:rPr lang="id-ID" b="1" dirty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id-ID" b="1" i="1" dirty="0" err="1">
                <a:solidFill>
                  <a:prstClr val="black"/>
                </a:solidFill>
                <a:cs typeface="Arial" panose="020B0604020202020204" pitchFamily="34" charset="0"/>
              </a:rPr>
              <a:t>direct</a:t>
            </a:r>
            <a:r>
              <a:rPr lang="id-ID" b="1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d-ID" b="1" i="1" dirty="0" err="1">
                <a:solidFill>
                  <a:prstClr val="black"/>
                </a:solidFill>
                <a:cs typeface="Arial" panose="020B0604020202020204" pitchFamily="34" charset="0"/>
              </a:rPr>
              <a:t>services</a:t>
            </a:r>
            <a:r>
              <a:rPr lang="id-ID" b="1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B2406294-773F-4000-B672-FEF96534CAB7}"/>
              </a:ext>
            </a:extLst>
          </p:cNvPr>
          <p:cNvSpPr/>
          <p:nvPr/>
        </p:nvSpPr>
        <p:spPr>
          <a:xfrm>
            <a:off x="543413" y="2153582"/>
            <a:ext cx="5612763" cy="13003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n-NO" sz="1600" b="1" dirty="0">
                <a:solidFill>
                  <a:prstClr val="black"/>
                </a:solidFill>
                <a:cs typeface="Arial" panose="020B0604020202020204" pitchFamily="34" charset="0"/>
              </a:rPr>
              <a:t>Pemerintahan yang terbuka (</a:t>
            </a:r>
            <a:r>
              <a:rPr lang="nn-NO" sz="1600" b="1" i="1" dirty="0">
                <a:solidFill>
                  <a:prstClr val="black"/>
                </a:solidFill>
                <a:cs typeface="Arial" panose="020B0604020202020204" pitchFamily="34" charset="0"/>
              </a:rPr>
              <a:t>Open Government</a:t>
            </a:r>
            <a:r>
              <a:rPr lang="nn-NO" sz="1600" b="1" dirty="0">
                <a:solidFill>
                  <a:prstClr val="black"/>
                </a:solidFill>
                <a:cs typeface="Arial" panose="020B0604020202020204" pitchFamily="34" charset="0"/>
              </a:rPr>
              <a:t>)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n-NO" sz="1600" b="1" dirty="0">
                <a:solidFill>
                  <a:prstClr val="black"/>
                </a:solidFill>
                <a:cs typeface="Arial" panose="020B0604020202020204" pitchFamily="34" charset="0"/>
              </a:rPr>
              <a:t>Perkuat keterbukaan informasi publik, transparansi, </a:t>
            </a:r>
            <a:endParaRPr lang="id-ID" sz="16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id-ID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d-ID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  </a:t>
            </a:r>
            <a:r>
              <a:rPr lang="nn-NO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partisipasi </a:t>
            </a:r>
            <a:r>
              <a:rPr lang="nn-NO" sz="1600" b="1" dirty="0">
                <a:solidFill>
                  <a:prstClr val="black"/>
                </a:solidFill>
                <a:cs typeface="Arial" panose="020B0604020202020204" pitchFamily="34" charset="0"/>
              </a:rPr>
              <a:t>publik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n-NO" sz="1600" b="1" dirty="0">
                <a:solidFill>
                  <a:prstClr val="black"/>
                </a:solidFill>
                <a:cs typeface="Arial" panose="020B0604020202020204" pitchFamily="34" charset="0"/>
              </a:rPr>
              <a:t>Meningkatkan komunikasi </a:t>
            </a:r>
            <a:r>
              <a:rPr lang="id-ID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dgn</a:t>
            </a:r>
            <a:r>
              <a:rPr lang="id-ID" sz="1600" b="1" dirty="0">
                <a:solidFill>
                  <a:prstClr val="black"/>
                </a:solidFill>
                <a:cs typeface="Arial" panose="020B0604020202020204" pitchFamily="34" charset="0"/>
              </a:rPr>
              <a:t> masyarakat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n-NO" sz="1600" b="1" dirty="0">
                <a:solidFill>
                  <a:prstClr val="black"/>
                </a:solidFill>
                <a:cs typeface="Arial" panose="020B0604020202020204" pitchFamily="34" charset="0"/>
              </a:rPr>
              <a:t>Menyerap aspirasi publik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4CCC6DC1-2FCA-4B72-AEA8-EC6CF830F207}"/>
              </a:ext>
            </a:extLst>
          </p:cNvPr>
          <p:cNvCxnSpPr/>
          <p:nvPr/>
        </p:nvCxnSpPr>
        <p:spPr>
          <a:xfrm>
            <a:off x="586403" y="2029822"/>
            <a:ext cx="4050000" cy="0"/>
          </a:xfrm>
          <a:prstGeom prst="line">
            <a:avLst/>
          </a:prstGeom>
          <a:ln w="25400">
            <a:solidFill>
              <a:srgbClr val="16A085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8C9D19BD-02DF-4D60-A1E0-B64F819DC922}"/>
              </a:ext>
            </a:extLst>
          </p:cNvPr>
          <p:cNvGrpSpPr>
            <a:grpSpLocks noChangeAspect="1"/>
          </p:cNvGrpSpPr>
          <p:nvPr/>
        </p:nvGrpSpPr>
        <p:grpSpPr>
          <a:xfrm>
            <a:off x="101720" y="3579968"/>
            <a:ext cx="392415" cy="392415"/>
            <a:chOff x="1382807" y="174388"/>
            <a:chExt cx="3025588" cy="3025588"/>
          </a:xfrm>
        </p:grpSpPr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1CA34B62-33FB-4630-857F-4114E70A7071}"/>
                </a:ext>
              </a:extLst>
            </p:cNvPr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2980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latinLnBrk="0">
                <a:defRPr/>
              </a:pPr>
              <a:endParaRPr lang="en-US" sz="1400" kern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E0E3ADEB-94A8-4343-965A-9CD181FC9121}"/>
                </a:ext>
              </a:extLst>
            </p:cNvPr>
            <p:cNvSpPr txBox="1"/>
            <p:nvPr/>
          </p:nvSpPr>
          <p:spPr>
            <a:xfrm>
              <a:off x="2301527" y="974561"/>
              <a:ext cx="2106868" cy="2225415"/>
            </a:xfrm>
            <a:custGeom>
              <a:avLst/>
              <a:gdLst>
                <a:gd name="connsiteX0" fmla="*/ 335967 w 2106868"/>
                <a:gd name="connsiteY0" fmla="*/ 885705 h 2225415"/>
                <a:gd name="connsiteX1" fmla="*/ 567414 w 2106868"/>
                <a:gd name="connsiteY1" fmla="*/ 885705 h 2225415"/>
                <a:gd name="connsiteX2" fmla="*/ 740998 w 2106868"/>
                <a:gd name="connsiteY2" fmla="*/ 904992 h 2225415"/>
                <a:gd name="connsiteX3" fmla="*/ 850787 w 2106868"/>
                <a:gd name="connsiteY3" fmla="*/ 959886 h 2225415"/>
                <a:gd name="connsiteX4" fmla="*/ 916067 w 2106868"/>
                <a:gd name="connsiteY4" fmla="*/ 1048162 h 2225415"/>
                <a:gd name="connsiteX5" fmla="*/ 938321 w 2106868"/>
                <a:gd name="connsiteY5" fmla="*/ 1167595 h 2225415"/>
                <a:gd name="connsiteX6" fmla="*/ 915325 w 2106868"/>
                <a:gd name="connsiteY6" fmla="*/ 1281093 h 2225415"/>
                <a:gd name="connsiteX7" fmla="*/ 851529 w 2106868"/>
                <a:gd name="connsiteY7" fmla="*/ 1364176 h 2225415"/>
                <a:gd name="connsiteX8" fmla="*/ 755093 w 2106868"/>
                <a:gd name="connsiteY8" fmla="*/ 1414619 h 2225415"/>
                <a:gd name="connsiteX9" fmla="*/ 617857 w 2106868"/>
                <a:gd name="connsiteY9" fmla="*/ 1431681 h 2225415"/>
                <a:gd name="connsiteX10" fmla="*/ 335967 w 2106868"/>
                <a:gd name="connsiteY10" fmla="*/ 1431681 h 2225415"/>
                <a:gd name="connsiteX11" fmla="*/ 335968 w 2106868"/>
                <a:gd name="connsiteY11" fmla="*/ 102348 h 2225415"/>
                <a:gd name="connsiteX12" fmla="*/ 533291 w 2106868"/>
                <a:gd name="connsiteY12" fmla="*/ 102348 h 2225415"/>
                <a:gd name="connsiteX13" fmla="*/ 677945 w 2106868"/>
                <a:gd name="connsiteY13" fmla="*/ 118668 h 2225415"/>
                <a:gd name="connsiteX14" fmla="*/ 767705 w 2106868"/>
                <a:gd name="connsiteY14" fmla="*/ 165402 h 2225415"/>
                <a:gd name="connsiteX15" fmla="*/ 821115 w 2106868"/>
                <a:gd name="connsiteY15" fmla="*/ 241809 h 2225415"/>
                <a:gd name="connsiteX16" fmla="*/ 838919 w 2106868"/>
                <a:gd name="connsiteY16" fmla="*/ 345663 h 2225415"/>
                <a:gd name="connsiteX17" fmla="*/ 822599 w 2106868"/>
                <a:gd name="connsiteY17" fmla="*/ 444325 h 2225415"/>
                <a:gd name="connsiteX18" fmla="*/ 772897 w 2106868"/>
                <a:gd name="connsiteY18" fmla="*/ 525925 h 2225415"/>
                <a:gd name="connsiteX19" fmla="*/ 689072 w 2106868"/>
                <a:gd name="connsiteY19" fmla="*/ 580819 h 2225415"/>
                <a:gd name="connsiteX20" fmla="*/ 554062 w 2106868"/>
                <a:gd name="connsiteY20" fmla="*/ 600848 h 2225415"/>
                <a:gd name="connsiteX21" fmla="*/ 335968 w 2106868"/>
                <a:gd name="connsiteY21" fmla="*/ 600848 h 2225415"/>
                <a:gd name="connsiteX22" fmla="*/ 1131839 w 2106868"/>
                <a:gd name="connsiteY22" fmla="*/ 0 h 2225415"/>
                <a:gd name="connsiteX23" fmla="*/ 2106868 w 2106868"/>
                <a:gd name="connsiteY23" fmla="*/ 845806 h 2225415"/>
                <a:gd name="connsiteX24" fmla="*/ 2106868 w 2106868"/>
                <a:gd name="connsiteY24" fmla="*/ 2225415 h 2225415"/>
                <a:gd name="connsiteX25" fmla="*/ 595571 w 2106868"/>
                <a:gd name="connsiteY25" fmla="*/ 2225415 h 2225415"/>
                <a:gd name="connsiteX26" fmla="*/ 0 w 2106868"/>
                <a:gd name="connsiteY26" fmla="*/ 1708777 h 2225415"/>
                <a:gd name="connsiteX27" fmla="*/ 23848 w 2106868"/>
                <a:gd name="connsiteY27" fmla="*/ 1722658 h 2225415"/>
                <a:gd name="connsiteX28" fmla="*/ 68913 w 2106868"/>
                <a:gd name="connsiteY28" fmla="*/ 1729891 h 2225415"/>
                <a:gd name="connsiteX29" fmla="*/ 579282 w 2106868"/>
                <a:gd name="connsiteY29" fmla="*/ 1729891 h 2225415"/>
                <a:gd name="connsiteX30" fmla="*/ 789215 w 2106868"/>
                <a:gd name="connsiteY30" fmla="*/ 1715796 h 2225415"/>
                <a:gd name="connsiteX31" fmla="*/ 966509 w 2106868"/>
                <a:gd name="connsiteY31" fmla="*/ 1672029 h 2225415"/>
                <a:gd name="connsiteX32" fmla="*/ 1118581 w 2106868"/>
                <a:gd name="connsiteY32" fmla="*/ 1596364 h 2225415"/>
                <a:gd name="connsiteX33" fmla="*/ 1237272 w 2106868"/>
                <a:gd name="connsiteY33" fmla="*/ 1486575 h 2225415"/>
                <a:gd name="connsiteX34" fmla="*/ 1315162 w 2106868"/>
                <a:gd name="connsiteY34" fmla="*/ 1339696 h 2225415"/>
                <a:gd name="connsiteX35" fmla="*/ 1343351 w 2106868"/>
                <a:gd name="connsiteY35" fmla="*/ 1154242 h 2225415"/>
                <a:gd name="connsiteX36" fmla="*/ 1313679 w 2106868"/>
                <a:gd name="connsiteY36" fmla="*/ 977690 h 2225415"/>
                <a:gd name="connsiteX37" fmla="*/ 1232821 w 2106868"/>
                <a:gd name="connsiteY37" fmla="*/ 840454 h 2225415"/>
                <a:gd name="connsiteX38" fmla="*/ 1112647 w 2106868"/>
                <a:gd name="connsiteY38" fmla="*/ 744760 h 2225415"/>
                <a:gd name="connsiteX39" fmla="*/ 962058 w 2106868"/>
                <a:gd name="connsiteY39" fmla="*/ 692833 h 2225415"/>
                <a:gd name="connsiteX40" fmla="*/ 1075556 w 2106868"/>
                <a:gd name="connsiteY40" fmla="*/ 630520 h 2225415"/>
                <a:gd name="connsiteX41" fmla="*/ 1159381 w 2106868"/>
                <a:gd name="connsiteY41" fmla="*/ 541503 h 2225415"/>
                <a:gd name="connsiteX42" fmla="*/ 1211308 w 2106868"/>
                <a:gd name="connsiteY42" fmla="*/ 429489 h 2225415"/>
                <a:gd name="connsiteX43" fmla="*/ 1229112 w 2106868"/>
                <a:gd name="connsiteY43" fmla="*/ 298187 h 2225415"/>
                <a:gd name="connsiteX44" fmla="*/ 1184603 w 2106868"/>
                <a:gd name="connsiteY44" fmla="*/ 81577 h 222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106868" h="2225415">
                  <a:moveTo>
                    <a:pt x="335967" y="885705"/>
                  </a:moveTo>
                  <a:lnTo>
                    <a:pt x="567414" y="885705"/>
                  </a:lnTo>
                  <a:cubicBezTo>
                    <a:pt x="638628" y="885705"/>
                    <a:pt x="696489" y="892134"/>
                    <a:pt x="740998" y="904992"/>
                  </a:cubicBezTo>
                  <a:cubicBezTo>
                    <a:pt x="785507" y="917850"/>
                    <a:pt x="822103" y="936148"/>
                    <a:pt x="850787" y="959886"/>
                  </a:cubicBezTo>
                  <a:cubicBezTo>
                    <a:pt x="879471" y="983625"/>
                    <a:pt x="901230" y="1013050"/>
                    <a:pt x="916067" y="1048162"/>
                  </a:cubicBezTo>
                  <a:cubicBezTo>
                    <a:pt x="930903" y="1083275"/>
                    <a:pt x="938321" y="1123086"/>
                    <a:pt x="938321" y="1167595"/>
                  </a:cubicBezTo>
                  <a:cubicBezTo>
                    <a:pt x="938321" y="1210125"/>
                    <a:pt x="930656" y="1247958"/>
                    <a:pt x="915325" y="1281093"/>
                  </a:cubicBezTo>
                  <a:cubicBezTo>
                    <a:pt x="899994" y="1314227"/>
                    <a:pt x="878729" y="1341921"/>
                    <a:pt x="851529" y="1364176"/>
                  </a:cubicBezTo>
                  <a:cubicBezTo>
                    <a:pt x="824329" y="1386430"/>
                    <a:pt x="792184" y="1403245"/>
                    <a:pt x="755093" y="1414619"/>
                  </a:cubicBezTo>
                  <a:cubicBezTo>
                    <a:pt x="718002" y="1425994"/>
                    <a:pt x="672257" y="1431681"/>
                    <a:pt x="617857" y="1431681"/>
                  </a:cubicBezTo>
                  <a:lnTo>
                    <a:pt x="335967" y="1431681"/>
                  </a:lnTo>
                  <a:close/>
                  <a:moveTo>
                    <a:pt x="335968" y="102348"/>
                  </a:moveTo>
                  <a:lnTo>
                    <a:pt x="533291" y="102348"/>
                  </a:lnTo>
                  <a:cubicBezTo>
                    <a:pt x="593625" y="102348"/>
                    <a:pt x="641843" y="107788"/>
                    <a:pt x="677945" y="118668"/>
                  </a:cubicBezTo>
                  <a:cubicBezTo>
                    <a:pt x="714047" y="129548"/>
                    <a:pt x="743967" y="145126"/>
                    <a:pt x="767705" y="165402"/>
                  </a:cubicBezTo>
                  <a:cubicBezTo>
                    <a:pt x="791443" y="185679"/>
                    <a:pt x="809246" y="211147"/>
                    <a:pt x="821115" y="241809"/>
                  </a:cubicBezTo>
                  <a:cubicBezTo>
                    <a:pt x="832984" y="272471"/>
                    <a:pt x="838919" y="307089"/>
                    <a:pt x="838919" y="345663"/>
                  </a:cubicBezTo>
                  <a:cubicBezTo>
                    <a:pt x="838919" y="380281"/>
                    <a:pt x="833479" y="413169"/>
                    <a:pt x="822599" y="444325"/>
                  </a:cubicBezTo>
                  <a:cubicBezTo>
                    <a:pt x="811719" y="475481"/>
                    <a:pt x="795152" y="502681"/>
                    <a:pt x="772897" y="525925"/>
                  </a:cubicBezTo>
                  <a:cubicBezTo>
                    <a:pt x="750643" y="549168"/>
                    <a:pt x="722701" y="567466"/>
                    <a:pt x="689072" y="580819"/>
                  </a:cubicBezTo>
                  <a:cubicBezTo>
                    <a:pt x="655443" y="594172"/>
                    <a:pt x="610440" y="600848"/>
                    <a:pt x="554062" y="600848"/>
                  </a:cubicBezTo>
                  <a:lnTo>
                    <a:pt x="335968" y="600848"/>
                  </a:lnTo>
                  <a:close/>
                  <a:moveTo>
                    <a:pt x="1131839" y="0"/>
                  </a:moveTo>
                  <a:lnTo>
                    <a:pt x="2106868" y="845806"/>
                  </a:lnTo>
                  <a:lnTo>
                    <a:pt x="2106868" y="2225415"/>
                  </a:lnTo>
                  <a:lnTo>
                    <a:pt x="595571" y="2225415"/>
                  </a:lnTo>
                  <a:lnTo>
                    <a:pt x="0" y="1708777"/>
                  </a:lnTo>
                  <a:lnTo>
                    <a:pt x="23848" y="1722658"/>
                  </a:lnTo>
                  <a:cubicBezTo>
                    <a:pt x="37571" y="1727480"/>
                    <a:pt x="52593" y="1729891"/>
                    <a:pt x="68913" y="1729891"/>
                  </a:cubicBezTo>
                  <a:lnTo>
                    <a:pt x="579282" y="1729891"/>
                  </a:lnTo>
                  <a:cubicBezTo>
                    <a:pt x="656430" y="1729891"/>
                    <a:pt x="726408" y="1725192"/>
                    <a:pt x="789215" y="1715796"/>
                  </a:cubicBezTo>
                  <a:cubicBezTo>
                    <a:pt x="852022" y="1706400"/>
                    <a:pt x="911120" y="1691811"/>
                    <a:pt x="966509" y="1672029"/>
                  </a:cubicBezTo>
                  <a:cubicBezTo>
                    <a:pt x="1021898" y="1652247"/>
                    <a:pt x="1072589" y="1627026"/>
                    <a:pt x="1118581" y="1596364"/>
                  </a:cubicBezTo>
                  <a:cubicBezTo>
                    <a:pt x="1164574" y="1565702"/>
                    <a:pt x="1204137" y="1529106"/>
                    <a:pt x="1237272" y="1486575"/>
                  </a:cubicBezTo>
                  <a:cubicBezTo>
                    <a:pt x="1270406" y="1444045"/>
                    <a:pt x="1296370" y="1395085"/>
                    <a:pt x="1315162" y="1339696"/>
                  </a:cubicBezTo>
                  <a:cubicBezTo>
                    <a:pt x="1333955" y="1284307"/>
                    <a:pt x="1343351" y="1222489"/>
                    <a:pt x="1343351" y="1154242"/>
                  </a:cubicBezTo>
                  <a:cubicBezTo>
                    <a:pt x="1343351" y="1088962"/>
                    <a:pt x="1333460" y="1030112"/>
                    <a:pt x="1313679" y="977690"/>
                  </a:cubicBezTo>
                  <a:cubicBezTo>
                    <a:pt x="1293897" y="925268"/>
                    <a:pt x="1266944" y="879523"/>
                    <a:pt x="1232821" y="840454"/>
                  </a:cubicBezTo>
                  <a:cubicBezTo>
                    <a:pt x="1198697" y="801385"/>
                    <a:pt x="1158639" y="769487"/>
                    <a:pt x="1112647" y="744760"/>
                  </a:cubicBezTo>
                  <a:cubicBezTo>
                    <a:pt x="1066654" y="720033"/>
                    <a:pt x="1016458" y="702724"/>
                    <a:pt x="962058" y="692833"/>
                  </a:cubicBezTo>
                  <a:cubicBezTo>
                    <a:pt x="1004589" y="677008"/>
                    <a:pt x="1042422" y="656237"/>
                    <a:pt x="1075556" y="630520"/>
                  </a:cubicBezTo>
                  <a:cubicBezTo>
                    <a:pt x="1108690" y="604804"/>
                    <a:pt x="1136632" y="575132"/>
                    <a:pt x="1159381" y="541503"/>
                  </a:cubicBezTo>
                  <a:cubicBezTo>
                    <a:pt x="1182130" y="507874"/>
                    <a:pt x="1199439" y="470536"/>
                    <a:pt x="1211308" y="429489"/>
                  </a:cubicBezTo>
                  <a:cubicBezTo>
                    <a:pt x="1223177" y="388441"/>
                    <a:pt x="1229112" y="344674"/>
                    <a:pt x="1229112" y="298187"/>
                  </a:cubicBezTo>
                  <a:cubicBezTo>
                    <a:pt x="1229112" y="215104"/>
                    <a:pt x="1214275" y="142901"/>
                    <a:pt x="1184603" y="8157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685800" latinLnBrk="0">
                <a:defRPr/>
              </a:pPr>
              <a:endParaRPr lang="en-US" sz="1400" kern="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62" name="Freeform 33">
              <a:extLst>
                <a:ext uri="{FF2B5EF4-FFF2-40B4-BE49-F238E27FC236}">
                  <a16:creationId xmlns="" xmlns:a16="http://schemas.microsoft.com/office/drawing/2014/main" id="{64F56052-032B-4FC2-9A96-C4D7607051E5}"/>
                </a:ext>
              </a:extLst>
            </p:cNvPr>
            <p:cNvSpPr/>
            <p:nvPr/>
          </p:nvSpPr>
          <p:spPr>
            <a:xfrm>
              <a:off x="2254719" y="784634"/>
              <a:ext cx="1390161" cy="1919818"/>
            </a:xfrm>
            <a:custGeom>
              <a:avLst/>
              <a:gdLst/>
              <a:ahLst/>
              <a:cxnLst/>
              <a:rect l="l" t="t" r="r" b="b"/>
              <a:pathLst>
                <a:path w="1390161" h="1919818">
                  <a:moveTo>
                    <a:pt x="115723" y="0"/>
                  </a:moveTo>
                  <a:lnTo>
                    <a:pt x="597903" y="0"/>
                  </a:lnTo>
                  <a:cubicBezTo>
                    <a:pt x="715604" y="0"/>
                    <a:pt x="815254" y="9891"/>
                    <a:pt x="896854" y="29672"/>
                  </a:cubicBezTo>
                  <a:cubicBezTo>
                    <a:pt x="978454" y="49454"/>
                    <a:pt x="1047195" y="79374"/>
                    <a:pt x="1103079" y="119432"/>
                  </a:cubicBezTo>
                  <a:cubicBezTo>
                    <a:pt x="1158962" y="159490"/>
                    <a:pt x="1201740" y="210181"/>
                    <a:pt x="1231413" y="271504"/>
                  </a:cubicBezTo>
                  <a:cubicBezTo>
                    <a:pt x="1261085" y="332828"/>
                    <a:pt x="1275922" y="405031"/>
                    <a:pt x="1275922" y="488114"/>
                  </a:cubicBezTo>
                  <a:cubicBezTo>
                    <a:pt x="1275922" y="534601"/>
                    <a:pt x="1269987" y="578368"/>
                    <a:pt x="1258118" y="619416"/>
                  </a:cubicBezTo>
                  <a:cubicBezTo>
                    <a:pt x="1246249" y="660463"/>
                    <a:pt x="1228940" y="697801"/>
                    <a:pt x="1206191" y="731430"/>
                  </a:cubicBezTo>
                  <a:cubicBezTo>
                    <a:pt x="1183442" y="765059"/>
                    <a:pt x="1155500" y="794731"/>
                    <a:pt x="1122366" y="820447"/>
                  </a:cubicBezTo>
                  <a:cubicBezTo>
                    <a:pt x="1089232" y="846164"/>
                    <a:pt x="1051399" y="866935"/>
                    <a:pt x="1008868" y="882760"/>
                  </a:cubicBezTo>
                  <a:cubicBezTo>
                    <a:pt x="1063268" y="892651"/>
                    <a:pt x="1113464" y="909960"/>
                    <a:pt x="1159457" y="934687"/>
                  </a:cubicBezTo>
                  <a:cubicBezTo>
                    <a:pt x="1205449" y="959414"/>
                    <a:pt x="1245507" y="991312"/>
                    <a:pt x="1279631" y="1030381"/>
                  </a:cubicBezTo>
                  <a:cubicBezTo>
                    <a:pt x="1313754" y="1069450"/>
                    <a:pt x="1340707" y="1115195"/>
                    <a:pt x="1360489" y="1167617"/>
                  </a:cubicBezTo>
                  <a:cubicBezTo>
                    <a:pt x="1380270" y="1220039"/>
                    <a:pt x="1390161" y="1278889"/>
                    <a:pt x="1390161" y="1344169"/>
                  </a:cubicBezTo>
                  <a:cubicBezTo>
                    <a:pt x="1390161" y="1412416"/>
                    <a:pt x="1380765" y="1474234"/>
                    <a:pt x="1361972" y="1529623"/>
                  </a:cubicBezTo>
                  <a:cubicBezTo>
                    <a:pt x="1343180" y="1585012"/>
                    <a:pt x="1317216" y="1633972"/>
                    <a:pt x="1284082" y="1676502"/>
                  </a:cubicBezTo>
                  <a:cubicBezTo>
                    <a:pt x="1250947" y="1719033"/>
                    <a:pt x="1211384" y="1755629"/>
                    <a:pt x="1165391" y="1786291"/>
                  </a:cubicBezTo>
                  <a:cubicBezTo>
                    <a:pt x="1119399" y="1816953"/>
                    <a:pt x="1068708" y="1842174"/>
                    <a:pt x="1013319" y="1861956"/>
                  </a:cubicBezTo>
                  <a:cubicBezTo>
                    <a:pt x="957930" y="1881738"/>
                    <a:pt x="898832" y="1896327"/>
                    <a:pt x="836025" y="1905723"/>
                  </a:cubicBezTo>
                  <a:cubicBezTo>
                    <a:pt x="773218" y="1915119"/>
                    <a:pt x="703240" y="1919818"/>
                    <a:pt x="626092" y="1919818"/>
                  </a:cubicBezTo>
                  <a:lnTo>
                    <a:pt x="115723" y="1919818"/>
                  </a:lnTo>
                  <a:cubicBezTo>
                    <a:pt x="83083" y="1919818"/>
                    <a:pt x="55636" y="1910174"/>
                    <a:pt x="33381" y="1890887"/>
                  </a:cubicBezTo>
                  <a:cubicBezTo>
                    <a:pt x="11127" y="1871600"/>
                    <a:pt x="0" y="1840196"/>
                    <a:pt x="0" y="1796676"/>
                  </a:cubicBezTo>
                  <a:lnTo>
                    <a:pt x="0" y="123141"/>
                  </a:lnTo>
                  <a:cubicBezTo>
                    <a:pt x="0" y="79621"/>
                    <a:pt x="11127" y="48218"/>
                    <a:pt x="33381" y="28931"/>
                  </a:cubicBezTo>
                  <a:cubicBezTo>
                    <a:pt x="55636" y="9643"/>
                    <a:pt x="83083" y="0"/>
                    <a:pt x="115723" y="0"/>
                  </a:cubicBezTo>
                  <a:close/>
                  <a:moveTo>
                    <a:pt x="382776" y="292275"/>
                  </a:moveTo>
                  <a:lnTo>
                    <a:pt x="382776" y="790775"/>
                  </a:lnTo>
                  <a:lnTo>
                    <a:pt x="600870" y="790775"/>
                  </a:lnTo>
                  <a:cubicBezTo>
                    <a:pt x="657248" y="790775"/>
                    <a:pt x="702251" y="784099"/>
                    <a:pt x="735880" y="770746"/>
                  </a:cubicBezTo>
                  <a:cubicBezTo>
                    <a:pt x="769509" y="757393"/>
                    <a:pt x="797451" y="739095"/>
                    <a:pt x="819705" y="715852"/>
                  </a:cubicBezTo>
                  <a:cubicBezTo>
                    <a:pt x="841960" y="692608"/>
                    <a:pt x="858527" y="665408"/>
                    <a:pt x="869407" y="634252"/>
                  </a:cubicBezTo>
                  <a:cubicBezTo>
                    <a:pt x="880287" y="603096"/>
                    <a:pt x="885727" y="570208"/>
                    <a:pt x="885727" y="535590"/>
                  </a:cubicBezTo>
                  <a:cubicBezTo>
                    <a:pt x="885727" y="497016"/>
                    <a:pt x="879792" y="462398"/>
                    <a:pt x="867923" y="431736"/>
                  </a:cubicBezTo>
                  <a:cubicBezTo>
                    <a:pt x="856054" y="401074"/>
                    <a:pt x="838251" y="375606"/>
                    <a:pt x="814513" y="355329"/>
                  </a:cubicBezTo>
                  <a:cubicBezTo>
                    <a:pt x="790775" y="335053"/>
                    <a:pt x="760855" y="319475"/>
                    <a:pt x="724753" y="308595"/>
                  </a:cubicBezTo>
                  <a:cubicBezTo>
                    <a:pt x="688651" y="297715"/>
                    <a:pt x="640433" y="292275"/>
                    <a:pt x="580099" y="292275"/>
                  </a:cubicBezTo>
                  <a:lnTo>
                    <a:pt x="382776" y="292275"/>
                  </a:lnTo>
                  <a:close/>
                  <a:moveTo>
                    <a:pt x="382776" y="1075632"/>
                  </a:moveTo>
                  <a:lnTo>
                    <a:pt x="382776" y="1621608"/>
                  </a:lnTo>
                  <a:lnTo>
                    <a:pt x="664666" y="1621608"/>
                  </a:lnTo>
                  <a:cubicBezTo>
                    <a:pt x="719066" y="1621608"/>
                    <a:pt x="764811" y="1615921"/>
                    <a:pt x="801902" y="1604546"/>
                  </a:cubicBezTo>
                  <a:cubicBezTo>
                    <a:pt x="838993" y="1593172"/>
                    <a:pt x="871138" y="1576357"/>
                    <a:pt x="898338" y="1554103"/>
                  </a:cubicBezTo>
                  <a:cubicBezTo>
                    <a:pt x="925538" y="1531848"/>
                    <a:pt x="946803" y="1504154"/>
                    <a:pt x="962134" y="1471020"/>
                  </a:cubicBezTo>
                  <a:cubicBezTo>
                    <a:pt x="977465" y="1437885"/>
                    <a:pt x="985130" y="1400052"/>
                    <a:pt x="985130" y="1357522"/>
                  </a:cubicBezTo>
                  <a:cubicBezTo>
                    <a:pt x="985130" y="1313013"/>
                    <a:pt x="977712" y="1273202"/>
                    <a:pt x="962876" y="1238089"/>
                  </a:cubicBezTo>
                  <a:cubicBezTo>
                    <a:pt x="948039" y="1202977"/>
                    <a:pt x="926280" y="1173552"/>
                    <a:pt x="897596" y="1149813"/>
                  </a:cubicBezTo>
                  <a:cubicBezTo>
                    <a:pt x="868912" y="1126075"/>
                    <a:pt x="832316" y="1107777"/>
                    <a:pt x="787807" y="1094919"/>
                  </a:cubicBezTo>
                  <a:cubicBezTo>
                    <a:pt x="743298" y="1082061"/>
                    <a:pt x="685437" y="1075632"/>
                    <a:pt x="614223" y="1075632"/>
                  </a:cubicBezTo>
                  <a:lnTo>
                    <a:pt x="382776" y="1075632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85800" latinLnBrk="0">
                <a:defRPr/>
              </a:pPr>
              <a:endParaRPr lang="en-US" sz="1400" kern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ACA66C82-B0D8-41BC-A4E2-78C8ACE91590}"/>
              </a:ext>
            </a:extLst>
          </p:cNvPr>
          <p:cNvSpPr/>
          <p:nvPr/>
        </p:nvSpPr>
        <p:spPr>
          <a:xfrm>
            <a:off x="504830" y="3455021"/>
            <a:ext cx="343316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id-ID" b="1" dirty="0">
                <a:solidFill>
                  <a:prstClr val="black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Peningkatan Teknologi Informasi dalam Pemerintahan</a:t>
            </a:r>
            <a:endParaRPr lang="en-US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2BE4A96A-D1B2-45BC-B762-2EF60C536C0D}"/>
              </a:ext>
            </a:extLst>
          </p:cNvPr>
          <p:cNvSpPr/>
          <p:nvPr/>
        </p:nvSpPr>
        <p:spPr>
          <a:xfrm>
            <a:off x="543412" y="4070788"/>
            <a:ext cx="4282968" cy="3231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Digitalisasi</a:t>
            </a: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tata </a:t>
            </a:r>
            <a:r>
              <a:rPr lang="en-US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kelola</a:t>
            </a: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pemerintahan</a:t>
            </a:r>
            <a:endParaRPr lang="en-US" sz="16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28010083-EFA0-4246-9EE6-200767984717}"/>
              </a:ext>
            </a:extLst>
          </p:cNvPr>
          <p:cNvCxnSpPr/>
          <p:nvPr/>
        </p:nvCxnSpPr>
        <p:spPr>
          <a:xfrm flipV="1">
            <a:off x="562343" y="4044268"/>
            <a:ext cx="4050000" cy="24063"/>
          </a:xfrm>
          <a:prstGeom prst="line">
            <a:avLst/>
          </a:prstGeom>
          <a:ln w="25400"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66A4C2D-3776-4F7D-A7B7-274F827613D6}"/>
              </a:ext>
            </a:extLst>
          </p:cNvPr>
          <p:cNvSpPr txBox="1"/>
          <p:nvPr/>
        </p:nvSpPr>
        <p:spPr>
          <a:xfrm>
            <a:off x="4045909" y="340589"/>
            <a:ext cx="4996371" cy="12349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id-ID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2023 </a:t>
            </a:r>
          </a:p>
          <a:p>
            <a:pPr algn="r"/>
            <a:r>
              <a:rPr lang="id-ID" sz="1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INDEKS REFORMASI BIROKRASI (IRB)</a:t>
            </a:r>
          </a:p>
          <a:p>
            <a:pPr algn="r"/>
            <a:r>
              <a:rPr lang="id-ID" sz="3300" b="1" dirty="0"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83 %</a:t>
            </a:r>
            <a:endParaRPr lang="en-AU" sz="3300" b="1" dirty="0">
              <a:latin typeface="Agency FB" panose="020B05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21794DB8-4855-4355-9DBC-899DD3120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8"/>
          <a:stretch/>
        </p:blipFill>
        <p:spPr>
          <a:xfrm>
            <a:off x="4138357" y="1946238"/>
            <a:ext cx="4930728" cy="31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6288"/>
            <a:ext cx="7886700" cy="994172"/>
          </a:xfrm>
        </p:spPr>
        <p:txBody>
          <a:bodyPr/>
          <a:lstStyle/>
          <a:p>
            <a:pPr algn="l"/>
            <a:r>
              <a:rPr lang="id-ID" sz="5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Layanan Informasi</a:t>
            </a:r>
            <a:endParaRPr lang="id-ID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580112" y="1068293"/>
            <a:ext cx="2304256" cy="216024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900" b="1" dirty="0" smtClean="0">
                <a:solidFill>
                  <a:schemeClr val="bg1"/>
                </a:solidFill>
              </a:rPr>
              <a:t>Tata Kelola</a:t>
            </a:r>
          </a:p>
          <a:p>
            <a:pPr algn="ctr"/>
            <a:r>
              <a:rPr lang="id-ID" sz="1400" b="1" dirty="0" smtClean="0">
                <a:solidFill>
                  <a:schemeClr val="bg1"/>
                </a:solidFill>
              </a:rPr>
              <a:t>(Transparan, Akuntabel, partisipa-tif, koordinatif</a:t>
            </a:r>
            <a:endParaRPr lang="id-ID" sz="12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91880" y="2983260"/>
            <a:ext cx="2304256" cy="2160240"/>
          </a:xfrm>
          <a:prstGeom prst="ellipse">
            <a:avLst/>
          </a:prstGeom>
          <a:solidFill>
            <a:srgbClr val="FF00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bg1"/>
                </a:solidFill>
              </a:rPr>
              <a:t>Mutu</a:t>
            </a:r>
          </a:p>
          <a:p>
            <a:pPr algn="ctr"/>
            <a:r>
              <a:rPr lang="id-ID" sz="1600" b="1" dirty="0" smtClean="0">
                <a:solidFill>
                  <a:schemeClr val="bg1"/>
                </a:solidFill>
              </a:rPr>
              <a:t>(Mutu produk  [informasi],   mutu layanan] 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55576" y="2966379"/>
            <a:ext cx="2304256" cy="21602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Akses </a:t>
            </a:r>
          </a:p>
          <a:p>
            <a:pPr algn="ctr"/>
            <a:r>
              <a:rPr lang="id-ID" dirty="0" smtClean="0"/>
              <a:t>[Murah, Se-  derhana, mu-dah, dll)</a:t>
            </a:r>
          </a:p>
          <a:p>
            <a:pPr algn="ctr"/>
            <a:endParaRPr lang="id-ID" dirty="0"/>
          </a:p>
        </p:txBody>
      </p:sp>
      <p:sp>
        <p:nvSpPr>
          <p:cNvPr id="12" name="Rounded Rectangle 11"/>
          <p:cNvSpPr/>
          <p:nvPr/>
        </p:nvSpPr>
        <p:spPr>
          <a:xfrm>
            <a:off x="971600" y="1347614"/>
            <a:ext cx="2160240" cy="936104"/>
          </a:xfrm>
          <a:prstGeom prst="roundRect">
            <a:avLst/>
          </a:prstGeom>
          <a:solidFill>
            <a:srgbClr val="66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TOLAK UKUR</a:t>
            </a:r>
            <a:endParaRPr lang="id-ID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91880" y="1707654"/>
            <a:ext cx="1872208" cy="0"/>
          </a:xfrm>
          <a:prstGeom prst="straightConnector1">
            <a:avLst/>
          </a:prstGeom>
          <a:ln w="28575">
            <a:solidFill>
              <a:srgbClr val="E46C0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19872" y="2283718"/>
            <a:ext cx="720080" cy="504056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1720" y="2427734"/>
            <a:ext cx="0" cy="36004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8184" y="3651870"/>
            <a:ext cx="2592288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Kelembagaan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Sapras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SDM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Pembiayan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346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781998" y="1537076"/>
            <a:ext cx="2016224" cy="162785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66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(1) Terlaksananya </a:t>
            </a:r>
          </a:p>
          <a:p>
            <a:pPr algn="ctr"/>
            <a:r>
              <a:rPr lang="id-ID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SLIP,  (2) Jumlah sengketa informasi  terlayani</a:t>
            </a:r>
            <a:endParaRPr lang="id-ID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4008" y="1491630"/>
            <a:ext cx="2016224" cy="162785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66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Perluas AKSES</a:t>
            </a:r>
          </a:p>
          <a:p>
            <a:pPr algn="ctr"/>
            <a:r>
              <a:rPr lang="id-ID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Kat MUTU Penguatan TATAKELOLA</a:t>
            </a:r>
            <a:endParaRPr lang="id-ID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55776" y="1347614"/>
            <a:ext cx="2016224" cy="162785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66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d-ID" sz="1050" b="1" dirty="0" smtClean="0">
                <a:solidFill>
                  <a:prstClr val="black"/>
                </a:solidFill>
                <a:cs typeface="Arial" panose="020B0604020202020204" pitchFamily="34" charset="0"/>
              </a:rPr>
              <a:t>(1) </a:t>
            </a:r>
            <a:r>
              <a:rPr lang="nn-NO" sz="105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Perkuat </a:t>
            </a:r>
            <a:r>
              <a:rPr lang="nn-NO" sz="1050" b="1" dirty="0">
                <a:solidFill>
                  <a:prstClr val="black"/>
                </a:solidFill>
                <a:cs typeface="Arial" panose="020B0604020202020204" pitchFamily="34" charset="0"/>
              </a:rPr>
              <a:t>keterbukaan </a:t>
            </a:r>
            <a:r>
              <a:rPr lang="id-ID" sz="105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 </a:t>
            </a:r>
            <a:r>
              <a:rPr lang="nn-NO" sz="105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informasi, transparans,</a:t>
            </a:r>
            <a:r>
              <a:rPr lang="id-ID" sz="105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nn-NO" sz="105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partisipasi publi</a:t>
            </a:r>
            <a:r>
              <a:rPr lang="id-ID" sz="1050" b="1" dirty="0" smtClean="0">
                <a:solidFill>
                  <a:prstClr val="black"/>
                </a:solidFill>
                <a:cs typeface="Arial" panose="020B0604020202020204" pitchFamily="34" charset="0"/>
              </a:rPr>
              <a:t>; (2) </a:t>
            </a:r>
            <a:r>
              <a:rPr lang="nn-NO" sz="1050" b="1" dirty="0" smtClean="0">
                <a:solidFill>
                  <a:prstClr val="black"/>
                </a:solidFill>
                <a:cs typeface="Arial" panose="020B0604020202020204" pitchFamily="34" charset="0"/>
              </a:rPr>
              <a:t>Meningkatkan komunikasi </a:t>
            </a:r>
            <a:r>
              <a:rPr lang="id-ID" sz="105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dgn masyarakat</a:t>
            </a:r>
          </a:p>
        </p:txBody>
      </p:sp>
      <p:sp>
        <p:nvSpPr>
          <p:cNvPr id="11" name="Oval 10"/>
          <p:cNvSpPr/>
          <p:nvPr/>
        </p:nvSpPr>
        <p:spPr>
          <a:xfrm>
            <a:off x="467544" y="1437624"/>
            <a:ext cx="2016224" cy="162785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66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>
              <a:spcAft>
                <a:spcPts val="400"/>
              </a:spcAft>
              <a:tabLst>
                <a:tab pos="1352550" algn="l"/>
              </a:tabLst>
              <a:defRPr/>
            </a:pPr>
            <a:r>
              <a:rPr lang="id-ID" sz="11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Reformasi birokrasi </a:t>
            </a:r>
            <a:r>
              <a:rPr lang="id-ID" sz="11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yg </a:t>
            </a:r>
            <a:r>
              <a:rPr lang="id-ID" sz="11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dinamis berbasis teknologi informasi &amp; sistem layanan terintegrasi.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0040" y="196713"/>
            <a:ext cx="8388424" cy="75485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prstClr val="white"/>
                </a:solidFill>
                <a:latin typeface="Arial (body)"/>
                <a:ea typeface="Tahoma" pitchFamily="34" charset="0"/>
                <a:cs typeface="Tahoma" pitchFamily="34" charset="0"/>
              </a:rPr>
              <a:t>DESAIN RENCANA PENGEMBANGAN LIP</a:t>
            </a:r>
            <a:endParaRPr lang="it-IT" sz="2400" b="1" dirty="0">
              <a:solidFill>
                <a:prstClr val="white"/>
              </a:solidFill>
              <a:latin typeface="Arial (body)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3165816"/>
            <a:ext cx="4211960" cy="5400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PROG-KEG REGULER LAYANAN INFORMASI </a:t>
            </a:r>
            <a:endParaRPr lang="id-ID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4008" y="3165816"/>
            <a:ext cx="4211960" cy="54006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RENAKSI REVOLUSI LAYANAN INFORMASI </a:t>
            </a:r>
            <a:endParaRPr lang="id-ID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528" y="3759882"/>
            <a:ext cx="4211960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600" b="1" dirty="0" smtClean="0">
                <a:solidFill>
                  <a:schemeClr val="bg1"/>
                </a:solidFill>
                <a:latin typeface="Arial Narrow" pitchFamily="34" charset="0"/>
              </a:rPr>
              <a:t>Kelembagaan dan SDM PPID</a:t>
            </a:r>
          </a:p>
          <a:p>
            <a:pPr marL="342900" indent="-342900">
              <a:buFontTx/>
              <a:buAutoNum type="arabicPeriod"/>
            </a:pPr>
            <a:r>
              <a:rPr lang="id-ID" sz="1600" b="1" dirty="0" smtClean="0">
                <a:solidFill>
                  <a:schemeClr val="bg1"/>
                </a:solidFill>
                <a:latin typeface="Arial Narrow" pitchFamily="34" charset="0"/>
              </a:rPr>
              <a:t>Collecting, Classification, Documentation, Public Sercive, Report</a:t>
            </a:r>
          </a:p>
          <a:p>
            <a:pPr marL="342900" indent="-342900">
              <a:buFontTx/>
              <a:buAutoNum type="arabicPeriod"/>
            </a:pPr>
            <a:r>
              <a:rPr lang="id-ID" sz="1600" b="1" dirty="0" smtClean="0">
                <a:solidFill>
                  <a:schemeClr val="bg1"/>
                </a:solidFill>
                <a:latin typeface="Arial Narrow" pitchFamily="34" charset="0"/>
              </a:rPr>
              <a:t>Sarana prasarana</a:t>
            </a:r>
          </a:p>
          <a:p>
            <a:pPr marL="342900" indent="-342900">
              <a:buFontTx/>
              <a:buAutoNum type="arabicPeriod"/>
            </a:pPr>
            <a:endParaRPr lang="id-ID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44008" y="3757903"/>
            <a:ext cx="4211960" cy="129849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id-ID" b="1" dirty="0" smtClean="0">
                <a:solidFill>
                  <a:prstClr val="white"/>
                </a:solidFill>
                <a:latin typeface="Arial Narrow" pitchFamily="34" charset="0"/>
              </a:rPr>
              <a:t>Open Data System</a:t>
            </a:r>
          </a:p>
          <a:p>
            <a:pPr marL="342900" indent="-342900">
              <a:buFontTx/>
              <a:buAutoNum type="arabicPeriod"/>
            </a:pPr>
            <a:r>
              <a:rPr lang="id-ID" b="1" dirty="0" smtClean="0">
                <a:solidFill>
                  <a:prstClr val="white"/>
                </a:solidFill>
                <a:latin typeface="Arial Narrow" pitchFamily="34" charset="0"/>
              </a:rPr>
              <a:t>Single Data System</a:t>
            </a:r>
          </a:p>
          <a:p>
            <a:pPr marL="342900" indent="-342900">
              <a:buFontTx/>
              <a:buAutoNum type="arabicPeriod"/>
            </a:pPr>
            <a:r>
              <a:rPr lang="id-ID" b="1" dirty="0" smtClean="0">
                <a:solidFill>
                  <a:prstClr val="white"/>
                </a:solidFill>
                <a:latin typeface="Arial Narrow" pitchFamily="34" charset="0"/>
              </a:rPr>
              <a:t>Digitalisasi Tata Kelola Pemerintahan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056" y="897564"/>
            <a:ext cx="1907704" cy="648072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ARAH</a:t>
            </a:r>
          </a:p>
          <a:p>
            <a:pPr algn="ctr"/>
            <a:r>
              <a:rPr lang="id-ID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(Indikator RPJMD)</a:t>
            </a:r>
            <a:endParaRPr lang="id-ID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6016" y="897564"/>
            <a:ext cx="1872208" cy="648072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SASARAN </a:t>
            </a:r>
          </a:p>
          <a:p>
            <a:pPr algn="ctr"/>
            <a:r>
              <a:rPr lang="id-ID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(Indikator Prog)</a:t>
            </a:r>
            <a:endParaRPr lang="id-ID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897564"/>
            <a:ext cx="1872208" cy="648072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</a:p>
          <a:p>
            <a:pPr algn="ctr"/>
            <a:r>
              <a:rPr lang="id-ID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(Indikator Renst)</a:t>
            </a:r>
            <a:endParaRPr lang="id-ID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4248" y="897564"/>
            <a:ext cx="1872208" cy="648072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TARGET</a:t>
            </a:r>
          </a:p>
          <a:p>
            <a:pPr algn="ctr"/>
            <a:r>
              <a:rPr lang="id-ID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(Indikator Keg)</a:t>
            </a:r>
            <a:endParaRPr lang="id-ID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0876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2" grpId="0" animBg="1"/>
      <p:bldP spid="11" grpId="0" animBg="1"/>
      <p:bldP spid="16" grpId="0" animBg="1"/>
      <p:bldP spid="33" grpId="0" animBg="1"/>
      <p:bldP spid="34" grpId="0" animBg="1"/>
      <p:bldP spid="36" grpId="0" animBg="1"/>
      <p:bldP spid="37" grpId="0" animBg="1"/>
      <p:bldP spid="7" grpId="0" animBg="1"/>
      <p:bldP spid="8" grpId="0" animBg="1"/>
      <p:bldP spid="9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7534"/>
            <a:ext cx="7886700" cy="994172"/>
          </a:xfrm>
        </p:spPr>
        <p:txBody>
          <a:bodyPr/>
          <a:lstStyle/>
          <a:p>
            <a:pPr algn="l"/>
            <a:r>
              <a:rPr lang="id-ID" sz="5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Siklus Layanan Informasi</a:t>
            </a:r>
            <a:endParaRPr lang="id-ID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03922"/>
              </p:ext>
            </p:extLst>
          </p:nvPr>
        </p:nvGraphicFramePr>
        <p:xfrm>
          <a:off x="628650" y="1370013"/>
          <a:ext cx="8119814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9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6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Kualitas Layanan</a:t>
            </a:r>
            <a:endParaRPr lang="id-ID" sz="6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55576" y="1491630"/>
            <a:ext cx="1440160" cy="1368152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latin typeface="Arial (body)"/>
              </a:rPr>
              <a:t>Hardskill Public   Service</a:t>
            </a:r>
            <a:endParaRPr lang="id-ID" sz="1600" dirty="0">
              <a:latin typeface="Arial (body)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9592" y="3507854"/>
            <a:ext cx="1440160" cy="1368152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Inovasi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4932040" y="1491630"/>
            <a:ext cx="1440160" cy="1368152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Softskill Public Service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149163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d-ID" dirty="0" smtClean="0"/>
              <a:t>Collecting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/>
              <a:t>Classification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/>
              <a:t>Documentation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/>
              <a:t>Public Service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1515437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d-ID" dirty="0" smtClean="0"/>
              <a:t>Pro public interest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/>
              <a:t>Komitmen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/>
              <a:t>Inklusifitas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/>
              <a:t>Non diskriminasi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2636168" y="3579862"/>
            <a:ext cx="2871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d-ID" dirty="0" smtClean="0"/>
              <a:t>Kebaruan/Novelty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/>
              <a:t>Kompatibel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/>
              <a:t>Keberlangsungan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/>
              <a:t>Relevansi/kemanfaatan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18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46C0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473</Words>
  <Application>Microsoft Office PowerPoint</Application>
  <PresentationFormat>On-screen Show (16:9)</PresentationFormat>
  <Paragraphs>129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 Unicode MS</vt:lpstr>
      <vt:lpstr>맑은 고딕</vt:lpstr>
      <vt:lpstr>Agency FB</vt:lpstr>
      <vt:lpstr>Arial</vt:lpstr>
      <vt:lpstr>Arial (body)</vt:lpstr>
      <vt:lpstr>Arial Narrow</vt:lpstr>
      <vt:lpstr>Bookman Old Style</vt:lpstr>
      <vt:lpstr>Calibri</vt:lpstr>
      <vt:lpstr>Cambria Math</vt:lpstr>
      <vt:lpstr>Tahoma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Layanan Informasi</vt:lpstr>
      <vt:lpstr>PowerPoint Presentation</vt:lpstr>
      <vt:lpstr>Siklus Layanan Informasi</vt:lpstr>
      <vt:lpstr>Kualitas Layanan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Arista</cp:lastModifiedBy>
  <cp:revision>229</cp:revision>
  <dcterms:created xsi:type="dcterms:W3CDTF">2016-12-05T23:26:54Z</dcterms:created>
  <dcterms:modified xsi:type="dcterms:W3CDTF">2019-01-23T03:39:39Z</dcterms:modified>
</cp:coreProperties>
</file>