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4" r:id="rId3"/>
    <p:sldId id="278" r:id="rId4"/>
    <p:sldId id="267" r:id="rId5"/>
    <p:sldId id="274" r:id="rId6"/>
    <p:sldId id="269" r:id="rId7"/>
    <p:sldId id="270" r:id="rId8"/>
    <p:sldId id="272" r:id="rId9"/>
    <p:sldId id="258" r:id="rId10"/>
    <p:sldId id="260" r:id="rId11"/>
    <p:sldId id="261" r:id="rId12"/>
    <p:sldId id="276" r:id="rId13"/>
    <p:sldId id="277" r:id="rId14"/>
    <p:sldId id="268" r:id="rId15"/>
    <p:sldId id="262" r:id="rId16"/>
    <p:sldId id="263" r:id="rId17"/>
    <p:sldId id="265" r:id="rId18"/>
    <p:sldId id="290" r:id="rId19"/>
    <p:sldId id="291" r:id="rId20"/>
    <p:sldId id="292" r:id="rId21"/>
    <p:sldId id="293" r:id="rId22"/>
    <p:sldId id="294" r:id="rId23"/>
    <p:sldId id="295" r:id="rId24"/>
    <p:sldId id="279" r:id="rId25"/>
    <p:sldId id="281" r:id="rId26"/>
    <p:sldId id="282" r:id="rId27"/>
    <p:sldId id="283" r:id="rId28"/>
    <p:sldId id="288" r:id="rId29"/>
    <p:sldId id="284" r:id="rId30"/>
    <p:sldId id="286" r:id="rId31"/>
    <p:sldId id="285" r:id="rId32"/>
    <p:sldId id="287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iskusi\MONEV%202015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Tabulasi%20Kategori%20Badan%20Publ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Sheet1!$J$8:$J$11</c:f>
              <c:strCache>
                <c:ptCount val="4"/>
                <c:pt idx="0">
                  <c:v>INFORMATIF</c:v>
                </c:pt>
                <c:pt idx="1">
                  <c:v>CUKUP INFORMATIF</c:v>
                </c:pt>
                <c:pt idx="2">
                  <c:v>TIDAK INFORMATIF</c:v>
                </c:pt>
                <c:pt idx="3">
                  <c:v>DINAS BARU</c:v>
                </c:pt>
              </c:strCache>
            </c:strRef>
          </c:cat>
          <c:val>
            <c:numRef>
              <c:f>Sheet1!$K$8:$K$11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Sheet1!$J$8:$J$11</c:f>
              <c:strCache>
                <c:ptCount val="4"/>
                <c:pt idx="0">
                  <c:v>INFORMATIF</c:v>
                </c:pt>
                <c:pt idx="1">
                  <c:v>CUKUP INFORMATIF</c:v>
                </c:pt>
                <c:pt idx="2">
                  <c:v>TIDAK INFORMATIF</c:v>
                </c:pt>
                <c:pt idx="3">
                  <c:v>DINAS BARU</c:v>
                </c:pt>
              </c:strCache>
            </c:strRef>
          </c:cat>
          <c:val>
            <c:numRef>
              <c:f>Sheet1!$L$8:$L$11</c:f>
              <c:numCache>
                <c:formatCode>0%</c:formatCode>
                <c:ptCount val="4"/>
                <c:pt idx="0">
                  <c:v>0.3902439024390244</c:v>
                </c:pt>
                <c:pt idx="1">
                  <c:v>0.21951219512195153</c:v>
                </c:pt>
                <c:pt idx="2">
                  <c:v>0.31707317073170732</c:v>
                </c:pt>
                <c:pt idx="3">
                  <c:v>7.3170731707317097E-2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1.8099547511312222E-2"/>
          <c:w val="1"/>
          <c:h val="0.151788221042505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85861412631615E-2"/>
          <c:y val="8.0451015572656093E-3"/>
          <c:w val="0.94727348830222491"/>
          <c:h val="0.87503603716202161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'Pemkab SAQ'!$J$13:$J$16</c:f>
              <c:strCache>
                <c:ptCount val="4"/>
                <c:pt idx="0">
                  <c:v>Informatif</c:v>
                </c:pt>
                <c:pt idx="1">
                  <c:v>Cukup Informatif</c:v>
                </c:pt>
                <c:pt idx="2">
                  <c:v>Kurang Informatif</c:v>
                </c:pt>
                <c:pt idx="3">
                  <c:v>Tidak Informatif</c:v>
                </c:pt>
              </c:strCache>
            </c:strRef>
          </c:cat>
          <c:val>
            <c:numRef>
              <c:f>'Pemkab SAQ'!$K$13:$K$16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076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'Pemkab SAQ'!$J$13:$J$16</c:f>
              <c:strCache>
                <c:ptCount val="4"/>
                <c:pt idx="0">
                  <c:v>Informatif</c:v>
                </c:pt>
                <c:pt idx="1">
                  <c:v>Cukup Informatif</c:v>
                </c:pt>
                <c:pt idx="2">
                  <c:v>Kurang Informatif</c:v>
                </c:pt>
                <c:pt idx="3">
                  <c:v>Tidak Informatif</c:v>
                </c:pt>
              </c:strCache>
            </c:strRef>
          </c:cat>
          <c:val>
            <c:numRef>
              <c:f>'Pemkab SAQ'!$L$13:$L$16</c:f>
              <c:numCache>
                <c:formatCode>0%</c:formatCode>
                <c:ptCount val="4"/>
                <c:pt idx="0">
                  <c:v>0.22857142857142879</c:v>
                </c:pt>
                <c:pt idx="1">
                  <c:v>0.22857142857142879</c:v>
                </c:pt>
                <c:pt idx="2">
                  <c:v>8.5714285714285715E-2</c:v>
                </c:pt>
                <c:pt idx="3">
                  <c:v>0.45714285714285757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101600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6084001418133971"/>
          <c:w val="0.94351828936228521"/>
          <c:h val="0.12306978270412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0F6E-CDD6-4813-B37D-1F78D5D215E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33235-A4A4-4352-A8E4-B810FCD56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5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5E072-3D4D-472B-B506-6BF93571EA2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B0A3A-3759-4DAA-B856-E8CBEADC7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95FB1-D922-4A5F-A23A-7F68868B39F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870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F68349-9185-4260-A1F7-F9DF68382951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54503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0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7479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64638"/>
            <a:ext cx="75243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932723"/>
            <a:ext cx="75243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5656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CFC393-B4C3-4C85-BACF-F73CAFF5B193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3EEB86-B0E2-4885-8BC1-CEFC0D103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357166"/>
            <a:ext cx="6480048" cy="2301240"/>
          </a:xfrm>
        </p:spPr>
        <p:txBody>
          <a:bodyPr/>
          <a:lstStyle/>
          <a:p>
            <a:r>
              <a:rPr smtClean="0"/>
              <a:t>EVALUASI KETERBUKAAN INFORMASI PUBLIK DAN LAPORAN TAHUNAN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3357562"/>
            <a:ext cx="6480048" cy="1752600"/>
          </a:xfrm>
        </p:spPr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; SOSIAWAN</a:t>
            </a:r>
          </a:p>
          <a:p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Komisi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257905" cy="3786214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6156325" y="2414588"/>
            <a:ext cx="3175" cy="2828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156325" y="2414588"/>
            <a:ext cx="0" cy="9540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63938" y="3587750"/>
            <a:ext cx="1946275" cy="4763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itle 22"/>
          <p:cNvSpPr>
            <a:spLocks noGrp="1"/>
          </p:cNvSpPr>
          <p:nvPr>
            <p:ph type="title"/>
          </p:nvPr>
        </p:nvSpPr>
        <p:spPr>
          <a:xfrm>
            <a:off x="0" y="-571500"/>
            <a:ext cx="1692275" cy="328612"/>
          </a:xfrm>
        </p:spPr>
        <p:txBody>
          <a:bodyPr/>
          <a:lstStyle/>
          <a:p>
            <a:r>
              <a:rPr lang="id-ID" sz="900" smtClean="0"/>
              <a:t>STRUKTUR</a:t>
            </a:r>
            <a:r>
              <a:rPr lang="en-US" sz="900" smtClean="0"/>
              <a:t> ORGANISASI</a:t>
            </a:r>
            <a:endParaRPr lang="id-ID" sz="9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08425" y="1327150"/>
            <a:ext cx="4624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MODEL </a:t>
            </a:r>
            <a:endParaRPr lang="en-US" sz="1200" b="1" dirty="0"/>
          </a:p>
          <a:p>
            <a:pPr algn="ctr"/>
            <a:r>
              <a:rPr lang="en-US" sz="1200" b="1" dirty="0"/>
              <a:t>ORGANISASI PENGELOLA INFORMASI DAN DOKUMENTASI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43086" y="5248061"/>
            <a:ext cx="4663854" cy="276208"/>
          </a:xfrm>
          <a:prstGeom prst="roundRect">
            <a:avLst/>
          </a:prstGeom>
          <a:solidFill>
            <a:srgbClr val="0033CC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PEJABAT FUNGSIONAL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73807" y="1932072"/>
            <a:ext cx="1436748" cy="48182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BADAN PUBLIK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56100" y="4224338"/>
            <a:ext cx="2474913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795419" y="4398169"/>
            <a:ext cx="3381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02906" y="4398169"/>
            <a:ext cx="338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401469" y="4398169"/>
            <a:ext cx="338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77819" y="4398169"/>
            <a:ext cx="338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256435" y="2677799"/>
            <a:ext cx="1835845" cy="45216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TIM PERTIMBANGAN PELAYANAN INFORMASI</a:t>
            </a:r>
            <a:endParaRPr lang="id-ID" sz="1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011304" y="4562083"/>
            <a:ext cx="1088399" cy="42311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BIDANG</a:t>
            </a:r>
            <a:r>
              <a:rPr lang="en-US" sz="1600" b="1" dirty="0">
                <a:latin typeface="Arial Narrow" panose="020B0606020202030204" pitchFamily="34" charset="0"/>
              </a:rPr>
              <a:t> </a:t>
            </a:r>
          </a:p>
          <a:p>
            <a:pPr algn="ctr">
              <a:defRPr/>
            </a:pPr>
            <a:r>
              <a:rPr lang="en-US" sz="600" b="1" dirty="0">
                <a:latin typeface="Arial Narrow" panose="020B0606020202030204" pitchFamily="34" charset="0"/>
              </a:rPr>
              <a:t>PELAYANAN INFORMASI</a:t>
            </a:r>
            <a:endParaRPr lang="id-ID" sz="600" b="1" dirty="0">
              <a:latin typeface="Arial Narrow" panose="020B0606020202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71999" y="4562083"/>
            <a:ext cx="1088399" cy="42311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BIDANG</a:t>
            </a:r>
          </a:p>
          <a:p>
            <a:pPr algn="ctr">
              <a:defRPr/>
            </a:pPr>
            <a:r>
              <a:rPr lang="en-US" sz="600" b="1" dirty="0">
                <a:latin typeface="Arial Narrow" panose="020B0606020202030204" pitchFamily="34" charset="0"/>
              </a:rPr>
              <a:t>DOKUMENTASI DAN ARSIP</a:t>
            </a:r>
            <a:endParaRPr lang="id-ID" sz="600" b="1" dirty="0">
              <a:latin typeface="Arial Narrow" panose="020B0606020202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34956" y="4562083"/>
            <a:ext cx="1088399" cy="42311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BIDANG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600" b="1" dirty="0">
                <a:latin typeface="Arial Narrow" panose="020B0606020202030204" pitchFamily="34" charset="0"/>
              </a:rPr>
              <a:t>PENYELESAIAN SENGKETA INFORMASI PUBLIK</a:t>
            </a:r>
            <a:endParaRPr lang="id-ID" sz="500" b="1" dirty="0">
              <a:latin typeface="Arial Narrow" panose="020B0606020202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43086" y="4565180"/>
            <a:ext cx="1088399" cy="42311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BIDANG</a:t>
            </a:r>
          </a:p>
          <a:p>
            <a:pPr algn="ctr">
              <a:defRPr/>
            </a:pPr>
            <a:r>
              <a:rPr lang="en-US" sz="600" b="1" dirty="0">
                <a:latin typeface="Arial Narrow" panose="020B0606020202030204" pitchFamily="34" charset="0"/>
              </a:rPr>
              <a:t>PENGELOLAAN INFORMASI</a:t>
            </a:r>
            <a:endParaRPr lang="id-ID" sz="600" b="1" dirty="0">
              <a:latin typeface="Arial Narrow" panose="020B0606020202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96403" y="3368648"/>
            <a:ext cx="1454436" cy="446925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id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 P</a:t>
            </a:r>
            <a:r>
              <a:rPr lang="id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 I</a:t>
            </a:r>
            <a:r>
              <a:rPr lang="id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 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PEMBANTU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66503" y="3368648"/>
            <a:ext cx="1454436" cy="4469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P</a:t>
            </a:r>
            <a:r>
              <a:rPr lang="id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 P</a:t>
            </a:r>
            <a:r>
              <a:rPr lang="id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 I</a:t>
            </a:r>
            <a:r>
              <a:rPr lang="id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 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PEMBANTU</a:t>
            </a:r>
            <a:endParaRPr lang="id-ID" sz="1200" b="1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251450" y="3606800"/>
            <a:ext cx="2746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26263" y="3606800"/>
            <a:ext cx="2397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67175" y="3925888"/>
            <a:ext cx="1038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67175" y="3925888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973513" y="4005263"/>
            <a:ext cx="160337" cy="635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452938" y="4005263"/>
            <a:ext cx="158750" cy="635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011738" y="4005263"/>
            <a:ext cx="158750" cy="635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091113" y="3925888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32313" y="3819525"/>
            <a:ext cx="0" cy="18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405688" y="3925888"/>
            <a:ext cx="1038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405688" y="3925888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326313" y="4005263"/>
            <a:ext cx="158750" cy="635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805738" y="4005263"/>
            <a:ext cx="158750" cy="635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8347075" y="4005263"/>
            <a:ext cx="160338" cy="635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8426450" y="3925888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885113" y="3819525"/>
            <a:ext cx="0" cy="18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836988" y="5532438"/>
            <a:ext cx="1382712" cy="27622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PRANATA HUMAS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233988" y="5532438"/>
            <a:ext cx="1612900" cy="27622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ARSIPARIS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46888" y="5532438"/>
            <a:ext cx="1660525" cy="27622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PRANATA KOMPUTER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52838" y="3278188"/>
            <a:ext cx="5111750" cy="885825"/>
          </a:xfrm>
          <a:prstGeom prst="roundRect">
            <a:avLst/>
          </a:prstGeom>
          <a:noFill/>
          <a:ln>
            <a:solidFill>
              <a:srgbClr val="409E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>
            <a:hlinkClick r:id="" action="ppaction://noaction"/>
          </p:cNvPr>
          <p:cNvSpPr txBox="1"/>
          <p:nvPr/>
        </p:nvSpPr>
        <p:spPr>
          <a:xfrm>
            <a:off x="3151188" y="2147888"/>
            <a:ext cx="1081087" cy="6223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/>
              <a:t>Atasan</a:t>
            </a:r>
            <a:r>
              <a:rPr lang="en-US" sz="1200" b="1" dirty="0"/>
              <a:t> PPID</a:t>
            </a:r>
          </a:p>
          <a:p>
            <a:pPr algn="ctr">
              <a:defRPr/>
            </a:pPr>
            <a:r>
              <a:rPr lang="en-US" sz="1050" b="1" dirty="0" err="1"/>
              <a:t>Selaku</a:t>
            </a:r>
            <a:endParaRPr lang="en-US" sz="1050" b="1" dirty="0"/>
          </a:p>
        </p:txBody>
      </p:sp>
      <p:cxnSp>
        <p:nvCxnSpPr>
          <p:cNvPr id="57" name="Elbow Connector 56"/>
          <p:cNvCxnSpPr>
            <a:endCxn id="54" idx="3"/>
          </p:cNvCxnSpPr>
          <p:nvPr/>
        </p:nvCxnSpPr>
        <p:spPr>
          <a:xfrm rot="10800000">
            <a:off x="4232275" y="2459038"/>
            <a:ext cx="987425" cy="481012"/>
          </a:xfrm>
          <a:prstGeom prst="bentConnector3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07950" y="1158875"/>
          <a:ext cx="2520280" cy="5547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32048"/>
                <a:gridCol w="2088232"/>
              </a:tblGrid>
              <a:tr h="5155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</a:t>
                      </a:r>
                      <a:r>
                        <a:rPr lang="id-ID" sz="1100" dirty="0" smtClean="0"/>
                        <a:t>    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aseline="0" dirty="0" smtClean="0"/>
                        <a:t>PEJABAT PENGELOLA INFORMASI DAN DOKUMENTASI</a:t>
                      </a:r>
                    </a:p>
                    <a:p>
                      <a:pPr algn="ctr"/>
                      <a:r>
                        <a:rPr lang="en-US" sz="1100" dirty="0" smtClean="0"/>
                        <a:t>TUGAS DAN</a:t>
                      </a:r>
                      <a:r>
                        <a:rPr lang="en-US" sz="1100" baseline="0" dirty="0" smtClean="0"/>
                        <a:t> TANGGUNG JAWAB</a:t>
                      </a:r>
                    </a:p>
                    <a:p>
                      <a:pPr algn="ctr"/>
                      <a:r>
                        <a:rPr lang="en-US" sz="600" dirty="0" smtClean="0"/>
                        <a:t>(</a:t>
                      </a:r>
                      <a:r>
                        <a:rPr lang="en-US" sz="600" dirty="0" err="1" smtClean="0"/>
                        <a:t>Peraturan</a:t>
                      </a:r>
                      <a:r>
                        <a:rPr lang="en-US" sz="600" baseline="0" dirty="0" smtClean="0"/>
                        <a:t> </a:t>
                      </a:r>
                      <a:r>
                        <a:rPr lang="en-US" sz="600" baseline="0" dirty="0" err="1" smtClean="0"/>
                        <a:t>Pemerintah</a:t>
                      </a:r>
                      <a:r>
                        <a:rPr lang="en-US" sz="600" baseline="0" dirty="0" smtClean="0"/>
                        <a:t> No. 61 </a:t>
                      </a:r>
                      <a:r>
                        <a:rPr lang="en-US" sz="600" baseline="0" dirty="0" err="1" smtClean="0"/>
                        <a:t>Tahun</a:t>
                      </a:r>
                      <a:r>
                        <a:rPr lang="en-US" sz="600" baseline="0" dirty="0" smtClean="0"/>
                        <a:t> 2010; </a:t>
                      </a:r>
                      <a:r>
                        <a:rPr lang="en-US" sz="600" baseline="0" dirty="0" err="1" smtClean="0"/>
                        <a:t>pasal</a:t>
                      </a:r>
                      <a:r>
                        <a:rPr lang="en-US" sz="600" baseline="0" dirty="0" smtClean="0"/>
                        <a:t> 14)</a:t>
                      </a:r>
                      <a:endParaRPr lang="en-US" sz="7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/>
                        <a:t>1.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u="none" kern="1200" dirty="0" err="1" smtClean="0"/>
                        <a:t>Penyediaan</a:t>
                      </a:r>
                      <a:r>
                        <a:rPr lang="en-US" sz="1100" u="none" kern="1200" dirty="0" smtClean="0"/>
                        <a:t> </a:t>
                      </a:r>
                      <a:r>
                        <a:rPr lang="en-US" sz="1100" u="none" kern="1200" dirty="0" err="1" smtClean="0"/>
                        <a:t>Informasi</a:t>
                      </a:r>
                      <a:r>
                        <a:rPr lang="id-ID" sz="1100" u="none" kern="1200" baseline="0" dirty="0" smtClean="0"/>
                        <a:t>, </a:t>
                      </a:r>
                      <a:endParaRPr lang="en-US" sz="1100" u="none" kern="12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u="none" kern="1200" dirty="0" err="1" smtClean="0"/>
                        <a:t>Penyimpanan</a:t>
                      </a:r>
                      <a:r>
                        <a:rPr lang="en-US" sz="1100" u="none" kern="1200" dirty="0" smtClean="0"/>
                        <a:t>,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u="none" kern="1200" dirty="0" err="1" smtClean="0"/>
                        <a:t>Pendokumentasian</a:t>
                      </a:r>
                      <a:r>
                        <a:rPr lang="en-US" sz="1100" u="none" kern="1200" dirty="0" smtClean="0"/>
                        <a:t> </a:t>
                      </a:r>
                      <a:r>
                        <a:rPr lang="en-US" sz="1100" u="none" kern="1200" dirty="0" err="1" smtClean="0"/>
                        <a:t>dan</a:t>
                      </a:r>
                      <a:r>
                        <a:rPr lang="en-US" sz="1100" u="none" kern="1200" dirty="0" smtClean="0"/>
                        <a:t>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100" u="none" kern="1200" dirty="0" err="1" smtClean="0"/>
                        <a:t>Pengamanan</a:t>
                      </a:r>
                      <a:r>
                        <a:rPr lang="en-US" sz="1100" u="none" kern="1200" dirty="0" smtClean="0"/>
                        <a:t> </a:t>
                      </a:r>
                      <a:r>
                        <a:rPr lang="en-US" sz="1100" u="none" kern="1200" dirty="0" err="1" smtClean="0"/>
                        <a:t>Informasi</a:t>
                      </a:r>
                      <a:r>
                        <a:rPr lang="en-US" sz="1100" u="none" kern="1200" dirty="0" smtClean="0"/>
                        <a:t>;</a:t>
                      </a:r>
                      <a:r>
                        <a:rPr lang="id-ID" sz="1100" u="none" kern="1200" dirty="0" smtClean="0"/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0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 smtClean="0"/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 err="1" smtClean="0"/>
                        <a:t>Pelayanan</a:t>
                      </a:r>
                      <a:r>
                        <a:rPr lang="en-US" sz="1100" u="none" kern="1200" dirty="0" smtClean="0"/>
                        <a:t> </a:t>
                      </a:r>
                      <a:r>
                        <a:rPr lang="en-US" sz="1100" u="none" kern="1200" dirty="0" err="1" smtClean="0"/>
                        <a:t>Informasi</a:t>
                      </a:r>
                      <a:r>
                        <a:rPr lang="en-US" sz="1100" u="none" kern="1200" dirty="0" smtClean="0"/>
                        <a:t>  </a:t>
                      </a:r>
                      <a:r>
                        <a:rPr lang="id-ID" sz="1100" u="none" kern="1200" dirty="0" smtClean="0"/>
                        <a:t>yang </a:t>
                      </a:r>
                      <a:r>
                        <a:rPr lang="en-US" sz="1100" u="none" kern="1200" dirty="0" err="1" smtClean="0"/>
                        <a:t>cepat</a:t>
                      </a:r>
                      <a:r>
                        <a:rPr lang="en-US" sz="1100" u="none" kern="1200" dirty="0" smtClean="0"/>
                        <a:t>, </a:t>
                      </a:r>
                      <a:r>
                        <a:rPr lang="en-US" sz="1100" u="none" kern="1200" dirty="0" err="1" smtClean="0"/>
                        <a:t>tepat</a:t>
                      </a:r>
                      <a:r>
                        <a:rPr lang="en-US" sz="1100" u="none" kern="1200" dirty="0" smtClean="0"/>
                        <a:t> </a:t>
                      </a:r>
                      <a:r>
                        <a:rPr lang="en-US" sz="1100" u="none" kern="1200" dirty="0" err="1" smtClean="0"/>
                        <a:t>dan</a:t>
                      </a:r>
                      <a:r>
                        <a:rPr lang="en-US" sz="1100" u="none" kern="1200" dirty="0" smtClean="0"/>
                        <a:t> </a:t>
                      </a:r>
                      <a:r>
                        <a:rPr lang="en-US" sz="1100" u="none" kern="1200" dirty="0" err="1" smtClean="0"/>
                        <a:t>sederhana</a:t>
                      </a:r>
                      <a:r>
                        <a:rPr lang="id-ID" sz="1100" u="none" kern="1200" baseline="0" dirty="0" smtClean="0"/>
                        <a:t> sesuai dengan aturan yang berlaku;</a:t>
                      </a:r>
                      <a:endParaRPr lang="en-US" sz="1100" b="1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 smtClean="0"/>
                        <a:t>3</a:t>
                      </a:r>
                      <a:r>
                        <a:rPr lang="en-US" sz="1200" dirty="0" smtClean="0"/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Penetapan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Prosedur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Operasional</a:t>
                      </a:r>
                      <a:r>
                        <a:rPr lang="id-ID" sz="1100" dirty="0" smtClean="0"/>
                        <a:t> Penyebarluasan Informasi Pubblik; -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 smtClean="0"/>
                        <a:t>4</a:t>
                      </a:r>
                      <a:r>
                        <a:rPr lang="en-US" sz="1200" dirty="0" smtClean="0"/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dirty="0" smtClean="0"/>
                        <a:t>Pengujian </a:t>
                      </a:r>
                      <a:r>
                        <a:rPr lang="en-US" sz="1100" dirty="0" err="1" smtClean="0"/>
                        <a:t>Konsekuensi</a:t>
                      </a:r>
                      <a:r>
                        <a:rPr lang="en-US" sz="1100" dirty="0" smtClean="0"/>
                        <a:t> ; 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 smtClean="0"/>
                        <a:t>5</a:t>
                      </a:r>
                      <a:r>
                        <a:rPr lang="en-US" sz="1200" dirty="0" smtClean="0"/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id-ID" sz="1100" dirty="0" smtClean="0"/>
                        <a:t>Pengklasifikasin informasi dan/atau pengubahannya</a:t>
                      </a:r>
                      <a:r>
                        <a:rPr lang="en-US" sz="1100" dirty="0" smtClean="0"/>
                        <a:t>;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3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 smtClean="0"/>
                        <a:t>6</a:t>
                      </a:r>
                      <a:r>
                        <a:rPr lang="en-US" sz="1200" dirty="0" smtClean="0"/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id-ID" sz="1100" dirty="0" smtClean="0"/>
                        <a:t>Penetapan informasi yg dikecualikan yg telah habis jangka waktu pengecualiaannya sebagai informasi publik  yang dapat diakses</a:t>
                      </a:r>
                      <a:r>
                        <a:rPr lang="en-US" sz="1100" dirty="0" smtClean="0"/>
                        <a:t>;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200" dirty="0" smtClean="0"/>
                        <a:t>7</a:t>
                      </a:r>
                      <a:r>
                        <a:rPr lang="en-US" sz="1200" dirty="0" smtClean="0"/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id-ID" sz="1100" dirty="0" smtClean="0"/>
                        <a:t>Penetapan pertimbangan tertulis atas setiap kebijakan yang diambil untuk memenuhi hak setiap orang atas informasi public</a:t>
                      </a:r>
                      <a:r>
                        <a:rPr lang="en-US" sz="1100" dirty="0" smtClean="0"/>
                        <a:t>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" name="Striped Right Arrow 58"/>
          <p:cNvSpPr/>
          <p:nvPr/>
        </p:nvSpPr>
        <p:spPr>
          <a:xfrm>
            <a:off x="2627784" y="2967069"/>
            <a:ext cx="936103" cy="1269259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6000000" lon="600000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Elbow Connector 12"/>
          <p:cNvCxnSpPr>
            <a:endCxn id="0" idx="3"/>
          </p:cNvCxnSpPr>
          <p:nvPr/>
        </p:nvCxnSpPr>
        <p:spPr>
          <a:xfrm rot="16200000" flipH="1">
            <a:off x="6881812" y="3132138"/>
            <a:ext cx="1909763" cy="1373188"/>
          </a:xfrm>
          <a:prstGeom prst="bentConnector4">
            <a:avLst>
              <a:gd name="adj1" fmla="val 228"/>
              <a:gd name="adj2" fmla="val 132787"/>
            </a:avLst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0" y="-196661"/>
            <a:ext cx="9144000" cy="1231106"/>
          </a:xfrm>
          <a:prstGeom prst="rect">
            <a:avLst/>
          </a:prstGeom>
          <a:solidFill>
            <a:srgbClr val="00823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6000000" lon="600000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PEJABAT  PENGELOLA  INFORMASI DAN DOKUMENTASI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( --- P P I D --- )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16200000" flipH="1">
            <a:off x="2042319" y="2516982"/>
            <a:ext cx="1346200" cy="176212"/>
          </a:xfrm>
          <a:prstGeom prst="bentConnector3">
            <a:avLst>
              <a:gd name="adj1" fmla="val -37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5400000" flipH="1" flipV="1">
            <a:off x="1456531" y="5083970"/>
            <a:ext cx="2517775" cy="176212"/>
          </a:xfrm>
          <a:prstGeom prst="bentConnector3">
            <a:avLst>
              <a:gd name="adj1" fmla="val 8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850063" y="4229100"/>
            <a:ext cx="1111250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509877" y="3383737"/>
            <a:ext cx="1417091" cy="427240"/>
          </a:xfrm>
          <a:prstGeom prst="roundRect">
            <a:avLst/>
          </a:prstGeom>
          <a:solidFill>
            <a:srgbClr val="0033CC"/>
          </a:solidFill>
          <a:ln w="190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P</a:t>
            </a:r>
            <a:r>
              <a:rPr lang="id-ID" sz="1600" b="1" dirty="0"/>
              <a:t> </a:t>
            </a:r>
            <a:r>
              <a:rPr lang="en-US" sz="1600" b="1" dirty="0"/>
              <a:t> P</a:t>
            </a:r>
            <a:r>
              <a:rPr lang="id-ID" sz="1600" b="1" dirty="0"/>
              <a:t> </a:t>
            </a:r>
            <a:r>
              <a:rPr lang="en-US" sz="1600" b="1" dirty="0"/>
              <a:t> I</a:t>
            </a:r>
            <a:r>
              <a:rPr lang="id-ID" sz="1600" b="1" dirty="0"/>
              <a:t> </a:t>
            </a:r>
            <a:r>
              <a:rPr lang="en-US" sz="1600" b="1" dirty="0"/>
              <a:t> D</a:t>
            </a:r>
            <a:endParaRPr lang="id-ID" sz="1600" b="1" dirty="0"/>
          </a:p>
        </p:txBody>
      </p:sp>
      <p:sp>
        <p:nvSpPr>
          <p:cNvPr id="21608" name="TextBox 69"/>
          <p:cNvSpPr txBox="1">
            <a:spLocks noChangeArrowheads="1"/>
          </p:cNvSpPr>
          <p:nvPr/>
        </p:nvSpPr>
        <p:spPr bwMode="auto">
          <a:xfrm>
            <a:off x="3836988" y="22764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39" grpId="0" animBg="1"/>
      <p:bldP spid="40" grpId="0" animBg="1"/>
      <p:bldP spid="49" grpId="0" animBg="1"/>
      <p:bldP spid="50" grpId="0" animBg="1"/>
      <p:bldP spid="51" grpId="0" animBg="1"/>
      <p:bldP spid="41" grpId="0" animBg="1"/>
      <p:bldP spid="44" grpId="0" animBg="1"/>
      <p:bldP spid="45" grpId="0" animBg="1"/>
      <p:bldP spid="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rot="5400000">
            <a:off x="3964781" y="3496469"/>
            <a:ext cx="2714625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Rounded Rectangle 29"/>
          <p:cNvGrpSpPr>
            <a:grpSpLocks/>
          </p:cNvGrpSpPr>
          <p:nvPr/>
        </p:nvGrpSpPr>
        <p:grpSpPr bwMode="auto">
          <a:xfrm>
            <a:off x="4370388" y="1524000"/>
            <a:ext cx="1897062" cy="749300"/>
            <a:chOff x="2753" y="960"/>
            <a:chExt cx="1195" cy="472"/>
          </a:xfrm>
        </p:grpSpPr>
        <p:pic>
          <p:nvPicPr>
            <p:cNvPr id="22568" name="Rounded Rectangle 2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3" y="960"/>
              <a:ext cx="1195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9" name="Text Box 6"/>
            <p:cNvSpPr txBox="1">
              <a:spLocks noChangeArrowheads="1"/>
            </p:cNvSpPr>
            <p:nvPr/>
          </p:nvSpPr>
          <p:spPr bwMode="auto">
            <a:xfrm>
              <a:off x="2850" y="1048"/>
              <a:ext cx="1005" cy="284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err="1">
                  <a:solidFill>
                    <a:srgbClr val="FFFFFF"/>
                  </a:solidFill>
                  <a:latin typeface="Calibri" pitchFamily="34" charset="0"/>
                </a:rPr>
                <a:t>Badan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Calibri" pitchFamily="34" charset="0"/>
                </a:rPr>
                <a:t>Publik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Rounded Rectangle 30"/>
          <p:cNvGrpSpPr>
            <a:grpSpLocks/>
          </p:cNvGrpSpPr>
          <p:nvPr/>
        </p:nvGrpSpPr>
        <p:grpSpPr bwMode="auto">
          <a:xfrm>
            <a:off x="4370388" y="3170238"/>
            <a:ext cx="1897062" cy="749300"/>
            <a:chOff x="2753" y="1997"/>
            <a:chExt cx="1195" cy="472"/>
          </a:xfrm>
        </p:grpSpPr>
        <p:pic>
          <p:nvPicPr>
            <p:cNvPr id="22566" name="Rounded Rectangle 3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53" y="1997"/>
              <a:ext cx="1195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7" name="Text Box 9"/>
            <p:cNvSpPr txBox="1">
              <a:spLocks noChangeArrowheads="1"/>
            </p:cNvSpPr>
            <p:nvPr/>
          </p:nvSpPr>
          <p:spPr bwMode="auto">
            <a:xfrm>
              <a:off x="2850" y="2083"/>
              <a:ext cx="1005" cy="284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/>
              <a:r>
                <a:rPr lang="en-US" dirty="0" err="1">
                  <a:solidFill>
                    <a:srgbClr val="FFFFFF"/>
                  </a:solidFill>
                  <a:latin typeface="Calibri" pitchFamily="34" charset="0"/>
                </a:rPr>
                <a:t>Satuan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Calibri" pitchFamily="34" charset="0"/>
                </a:rPr>
                <a:t>Kerja</a:t>
              </a: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Rounded Rectangle 32"/>
          <p:cNvGrpSpPr>
            <a:grpSpLocks/>
          </p:cNvGrpSpPr>
          <p:nvPr/>
        </p:nvGrpSpPr>
        <p:grpSpPr bwMode="auto">
          <a:xfrm>
            <a:off x="4370388" y="4737100"/>
            <a:ext cx="1897062" cy="968375"/>
            <a:chOff x="2753" y="2984"/>
            <a:chExt cx="1195" cy="610"/>
          </a:xfrm>
        </p:grpSpPr>
        <p:pic>
          <p:nvPicPr>
            <p:cNvPr id="22564" name="Rounded Rectangle 3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53" y="2984"/>
              <a:ext cx="1195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5" name="Text Box 12"/>
            <p:cNvSpPr txBox="1">
              <a:spLocks noChangeArrowheads="1"/>
            </p:cNvSpPr>
            <p:nvPr/>
          </p:nvSpPr>
          <p:spPr bwMode="auto">
            <a:xfrm>
              <a:off x="2857" y="3080"/>
              <a:ext cx="991" cy="406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Unit Pelayanan</a:t>
              </a:r>
            </a:p>
          </p:txBody>
        </p:sp>
      </p:grpSp>
      <p:sp>
        <p:nvSpPr>
          <p:cNvPr id="22535" name="TextBox 36"/>
          <p:cNvSpPr txBox="1">
            <a:spLocks noChangeArrowheads="1"/>
          </p:cNvSpPr>
          <p:nvPr/>
        </p:nvSpPr>
        <p:spPr bwMode="auto">
          <a:xfrm>
            <a:off x="6858000" y="2282825"/>
            <a:ext cx="2071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Melakukan uji konsekuensi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Bertanggung jawab atas pelayanan informasi di lingkungan BP (Strategis)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29313" y="2354263"/>
            <a:ext cx="928687" cy="4286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PPID k</a:t>
            </a:r>
          </a:p>
        </p:txBody>
      </p:sp>
      <p:sp>
        <p:nvSpPr>
          <p:cNvPr id="39" name="Freeform 38"/>
          <p:cNvSpPr/>
          <p:nvPr/>
        </p:nvSpPr>
        <p:spPr>
          <a:xfrm>
            <a:off x="5541963" y="2182813"/>
            <a:ext cx="387350" cy="385762"/>
          </a:xfrm>
          <a:custGeom>
            <a:avLst/>
            <a:gdLst>
              <a:gd name="connsiteX0" fmla="*/ 0 w 259080"/>
              <a:gd name="connsiteY0" fmla="*/ 0 h 304800"/>
              <a:gd name="connsiteX1" fmla="*/ 0 w 259080"/>
              <a:gd name="connsiteY1" fmla="*/ 304800 h 304800"/>
              <a:gd name="connsiteX2" fmla="*/ 259080 w 259080"/>
              <a:gd name="connsiteY2" fmla="*/ 28956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304800">
                <a:moveTo>
                  <a:pt x="0" y="0"/>
                </a:moveTo>
                <a:lnTo>
                  <a:pt x="0" y="304800"/>
                </a:lnTo>
                <a:lnTo>
                  <a:pt x="259080" y="2895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29313" y="3997325"/>
            <a:ext cx="928687" cy="4286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PPID p</a:t>
            </a:r>
          </a:p>
        </p:txBody>
      </p:sp>
      <p:sp>
        <p:nvSpPr>
          <p:cNvPr id="42" name="Freeform 41"/>
          <p:cNvSpPr/>
          <p:nvPr/>
        </p:nvSpPr>
        <p:spPr>
          <a:xfrm>
            <a:off x="5541963" y="3825875"/>
            <a:ext cx="387350" cy="385763"/>
          </a:xfrm>
          <a:custGeom>
            <a:avLst/>
            <a:gdLst>
              <a:gd name="connsiteX0" fmla="*/ 0 w 259080"/>
              <a:gd name="connsiteY0" fmla="*/ 0 h 304800"/>
              <a:gd name="connsiteX1" fmla="*/ 0 w 259080"/>
              <a:gd name="connsiteY1" fmla="*/ 304800 h 304800"/>
              <a:gd name="connsiteX2" fmla="*/ 259080 w 259080"/>
              <a:gd name="connsiteY2" fmla="*/ 28956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304800">
                <a:moveTo>
                  <a:pt x="0" y="0"/>
                </a:moveTo>
                <a:lnTo>
                  <a:pt x="0" y="304800"/>
                </a:lnTo>
                <a:lnTo>
                  <a:pt x="259080" y="2895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29313" y="5740400"/>
            <a:ext cx="928687" cy="4286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PPID p</a:t>
            </a:r>
          </a:p>
        </p:txBody>
      </p:sp>
      <p:sp>
        <p:nvSpPr>
          <p:cNvPr id="45" name="Freeform 44"/>
          <p:cNvSpPr/>
          <p:nvPr/>
        </p:nvSpPr>
        <p:spPr>
          <a:xfrm>
            <a:off x="5541963" y="5568950"/>
            <a:ext cx="387350" cy="385763"/>
          </a:xfrm>
          <a:custGeom>
            <a:avLst/>
            <a:gdLst>
              <a:gd name="connsiteX0" fmla="*/ 0 w 259080"/>
              <a:gd name="connsiteY0" fmla="*/ 0 h 304800"/>
              <a:gd name="connsiteX1" fmla="*/ 0 w 259080"/>
              <a:gd name="connsiteY1" fmla="*/ 304800 h 304800"/>
              <a:gd name="connsiteX2" fmla="*/ 259080 w 259080"/>
              <a:gd name="connsiteY2" fmla="*/ 28956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304800">
                <a:moveTo>
                  <a:pt x="0" y="0"/>
                </a:moveTo>
                <a:lnTo>
                  <a:pt x="0" y="304800"/>
                </a:lnTo>
                <a:lnTo>
                  <a:pt x="259080" y="2895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/>
          <p:cNvCxnSpPr>
            <a:stCxn id="38" idx="2"/>
            <a:endCxn id="40" idx="0"/>
          </p:cNvCxnSpPr>
          <p:nvPr/>
        </p:nvCxnSpPr>
        <p:spPr>
          <a:xfrm rot="5400000">
            <a:off x="5786438" y="3389313"/>
            <a:ext cx="1214437" cy="158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  <a:endCxn id="43" idx="0"/>
          </p:cNvCxnSpPr>
          <p:nvPr/>
        </p:nvCxnSpPr>
        <p:spPr>
          <a:xfrm rot="5400000">
            <a:off x="5736432" y="5082381"/>
            <a:ext cx="1314450" cy="158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57"/>
          <p:cNvSpPr txBox="1">
            <a:spLocks noChangeArrowheads="1"/>
          </p:cNvSpPr>
          <p:nvPr/>
        </p:nvSpPr>
        <p:spPr bwMode="auto">
          <a:xfrm>
            <a:off x="6858000" y="3997325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Bertanggung jawab atas pelayanan informasi di lingkungan perwakilan</a:t>
            </a:r>
          </a:p>
        </p:txBody>
      </p:sp>
      <p:sp>
        <p:nvSpPr>
          <p:cNvPr id="22545" name="TextBox 58"/>
          <p:cNvSpPr txBox="1">
            <a:spLocks noChangeArrowheads="1"/>
          </p:cNvSpPr>
          <p:nvPr/>
        </p:nvSpPr>
        <p:spPr bwMode="auto">
          <a:xfrm>
            <a:off x="6858000" y="5711825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Bertanggung jawab atas pelayanan informasi di lingkungan Unit Layanan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00063" y="1428750"/>
            <a:ext cx="3786187" cy="1069975"/>
            <a:chOff x="500034" y="1428736"/>
            <a:chExt cx="3786214" cy="106928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562" name="Rectangle 21"/>
            <p:cNvSpPr>
              <a:spLocks noChangeArrowheads="1"/>
            </p:cNvSpPr>
            <p:nvPr/>
          </p:nvSpPr>
          <p:spPr bwMode="auto">
            <a:xfrm>
              <a:off x="500034" y="1428736"/>
              <a:ext cx="3214710" cy="1069286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Jika informasi termasuk dalam daftar </a:t>
              </a:r>
              <a:r>
                <a:rPr lang="en-US" sz="1600" b="1">
                  <a:solidFill>
                    <a:srgbClr val="FB1503"/>
                  </a:solidFill>
                  <a:latin typeface="Calibri" pitchFamily="34" charset="0"/>
                </a:rPr>
                <a:t>informasi yang dikecualikan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maka keberatan diajukan ke atasan langsung PPID (Pimpinan BP)</a:t>
              </a:r>
              <a:endParaRPr lang="en-US" sz="16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Striped Right Arrow 22"/>
            <p:cNvSpPr/>
            <p:nvPr/>
          </p:nvSpPr>
          <p:spPr>
            <a:xfrm>
              <a:off x="3643306" y="1785694"/>
              <a:ext cx="642942" cy="356957"/>
            </a:xfrm>
            <a:prstGeom prst="stripedRightArrow">
              <a:avLst>
                <a:gd name="adj1" fmla="val 64473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D9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00063" y="2857500"/>
            <a:ext cx="3786187" cy="1323975"/>
            <a:chOff x="500034" y="2857497"/>
            <a:chExt cx="3786214" cy="1322904"/>
          </a:xfrm>
        </p:grpSpPr>
        <p:sp>
          <p:nvSpPr>
            <p:cNvPr id="22560" name="Rectangle 23"/>
            <p:cNvSpPr>
              <a:spLocks noChangeArrowheads="1"/>
            </p:cNvSpPr>
            <p:nvPr/>
          </p:nvSpPr>
          <p:spPr bwMode="auto">
            <a:xfrm>
              <a:off x="500034" y="2857497"/>
              <a:ext cx="3214710" cy="1322904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Jika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informasi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termasuk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dalam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daftar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informasi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yang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terbuka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berada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di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satuan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kerja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yang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bersangkutan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maka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keberatan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diajukan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ke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pimpinan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perwakilan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Striped Right Arrow 25"/>
            <p:cNvSpPr/>
            <p:nvPr/>
          </p:nvSpPr>
          <p:spPr>
            <a:xfrm>
              <a:off x="3643306" y="3357155"/>
              <a:ext cx="642942" cy="356898"/>
            </a:xfrm>
            <a:prstGeom prst="stripedRightArrow">
              <a:avLst>
                <a:gd name="adj1" fmla="val 6447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D9"/>
                </a:solidFill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00063" y="4533900"/>
            <a:ext cx="3786187" cy="1314450"/>
            <a:chOff x="500034" y="4534453"/>
            <a:chExt cx="3786214" cy="1313918"/>
          </a:xfrm>
        </p:grpSpPr>
        <p:sp>
          <p:nvSpPr>
            <p:cNvPr id="22558" name="Rectangle 24"/>
            <p:cNvSpPr>
              <a:spLocks noChangeArrowheads="1"/>
            </p:cNvSpPr>
            <p:nvPr/>
          </p:nvSpPr>
          <p:spPr bwMode="auto">
            <a:xfrm>
              <a:off x="500034" y="4534453"/>
              <a:ext cx="3214710" cy="1313918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Jika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informasi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termasuk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dalam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daftar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informasi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yang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terbuka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berada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di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unit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pelayanan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teknis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maka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keberatan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diajukan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ke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pimpinan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 Unit </a:t>
              </a:r>
              <a:r>
                <a:rPr lang="en-US" sz="1600" b="1" dirty="0" err="1">
                  <a:solidFill>
                    <a:srgbClr val="000000"/>
                  </a:solidFill>
                  <a:latin typeface="Calibri" pitchFamily="34" charset="0"/>
                </a:rPr>
                <a:t>Pelayanan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Striped Right Arrow 26"/>
            <p:cNvSpPr/>
            <p:nvPr/>
          </p:nvSpPr>
          <p:spPr>
            <a:xfrm>
              <a:off x="3643306" y="5000989"/>
              <a:ext cx="642942" cy="357043"/>
            </a:xfrm>
            <a:prstGeom prst="stripedRightArrow">
              <a:avLst>
                <a:gd name="adj1" fmla="val 64473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D9"/>
                </a:solidFill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191000" y="3787775"/>
            <a:ext cx="1095375" cy="936625"/>
            <a:chOff x="4357686" y="3786984"/>
            <a:chExt cx="928694" cy="100013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4357634" y="4286377"/>
              <a:ext cx="1000132" cy="1346"/>
            </a:xfrm>
            <a:prstGeom prst="straightConnector1">
              <a:avLst/>
            </a:prstGeom>
            <a:ln w="38100">
              <a:noFill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7" name="TextBox 48"/>
            <p:cNvSpPr txBox="1">
              <a:spLocks noChangeArrowheads="1"/>
            </p:cNvSpPr>
            <p:nvPr/>
          </p:nvSpPr>
          <p:spPr bwMode="auto">
            <a:xfrm>
              <a:off x="4357686" y="4142963"/>
              <a:ext cx="928694" cy="4576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100" dirty="0">
                  <a:latin typeface="Calibri" pitchFamily="34" charset="0"/>
                </a:rPr>
                <a:t>List inf. </a:t>
              </a:r>
              <a:r>
                <a:rPr lang="en-US" sz="1100" dirty="0" err="1">
                  <a:latin typeface="Calibri" pitchFamily="34" charset="0"/>
                </a:rPr>
                <a:t>Yg</a:t>
              </a:r>
              <a:r>
                <a:rPr lang="en-US" sz="1100" dirty="0">
                  <a:latin typeface="Calibri" pitchFamily="34" charset="0"/>
                </a:rPr>
                <a:t> </a:t>
              </a:r>
              <a:r>
                <a:rPr lang="en-US" sz="1100" dirty="0" err="1">
                  <a:latin typeface="Calibri" pitchFamily="34" charset="0"/>
                </a:rPr>
                <a:t>dikecualikan</a:t>
              </a:r>
              <a:endParaRPr lang="en-US" sz="1100" dirty="0">
                <a:latin typeface="Calibri" pitchFamily="34" charset="0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4114800" y="2143125"/>
            <a:ext cx="1171575" cy="981075"/>
            <a:chOff x="4357686" y="3786984"/>
            <a:chExt cx="928694" cy="100013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4357831" y="4286421"/>
              <a:ext cx="1000132" cy="1258"/>
            </a:xfrm>
            <a:prstGeom prst="straightConnector1">
              <a:avLst/>
            </a:prstGeom>
            <a:ln w="38100">
              <a:noFill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5" name="TextBox 52"/>
            <p:cNvSpPr txBox="1">
              <a:spLocks noChangeArrowheads="1"/>
            </p:cNvSpPr>
            <p:nvPr/>
          </p:nvSpPr>
          <p:spPr bwMode="auto">
            <a:xfrm>
              <a:off x="4357686" y="4143018"/>
              <a:ext cx="928694" cy="4369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1100" dirty="0">
                  <a:latin typeface="Calibri" pitchFamily="34" charset="0"/>
                </a:rPr>
                <a:t>List inf. </a:t>
              </a:r>
              <a:r>
                <a:rPr lang="en-US" sz="1100" dirty="0" err="1">
                  <a:latin typeface="Calibri" pitchFamily="34" charset="0"/>
                </a:rPr>
                <a:t>Yg</a:t>
              </a:r>
              <a:r>
                <a:rPr lang="en-US" sz="1100" dirty="0">
                  <a:latin typeface="Calibri" pitchFamily="34" charset="0"/>
                </a:rPr>
                <a:t> </a:t>
              </a:r>
              <a:r>
                <a:rPr lang="en-US" sz="1100" dirty="0" err="1">
                  <a:latin typeface="Calibri" pitchFamily="34" charset="0"/>
                </a:rPr>
                <a:t>dikecualikan</a:t>
              </a:r>
              <a:endParaRPr lang="en-US" sz="1100" dirty="0">
                <a:latin typeface="Calibri" pitchFamily="34" charset="0"/>
              </a:endParaRP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6169025" y="1692275"/>
            <a:ext cx="1323975" cy="560388"/>
            <a:chOff x="6168788" y="1692463"/>
            <a:chExt cx="1323833" cy="559418"/>
          </a:xfrm>
        </p:grpSpPr>
        <p:sp>
          <p:nvSpPr>
            <p:cNvPr id="47" name="Freeform 46"/>
            <p:cNvSpPr/>
            <p:nvPr/>
          </p:nvSpPr>
          <p:spPr>
            <a:xfrm>
              <a:off x="6168788" y="1855693"/>
              <a:ext cx="1323833" cy="396188"/>
            </a:xfrm>
            <a:custGeom>
              <a:avLst/>
              <a:gdLst>
                <a:gd name="connsiteX0" fmla="*/ 0 w 1323833"/>
                <a:gd name="connsiteY0" fmla="*/ 0 h 395785"/>
                <a:gd name="connsiteX1" fmla="*/ 1323833 w 1323833"/>
                <a:gd name="connsiteY1" fmla="*/ 0 h 395785"/>
                <a:gd name="connsiteX2" fmla="*/ 1323833 w 1323833"/>
                <a:gd name="connsiteY2" fmla="*/ 395785 h 39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833" h="395785">
                  <a:moveTo>
                    <a:pt x="0" y="0"/>
                  </a:moveTo>
                  <a:lnTo>
                    <a:pt x="1323833" y="0"/>
                  </a:lnTo>
                  <a:lnTo>
                    <a:pt x="1323833" y="395785"/>
                  </a:lnTo>
                </a:path>
              </a:pathLst>
            </a:cu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553" name="TextBox 53"/>
            <p:cNvSpPr txBox="1">
              <a:spLocks noChangeArrowheads="1"/>
            </p:cNvSpPr>
            <p:nvPr/>
          </p:nvSpPr>
          <p:spPr bwMode="auto">
            <a:xfrm>
              <a:off x="6357681" y="1692463"/>
              <a:ext cx="852396" cy="277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latin typeface="Calibri" pitchFamily="34" charset="0"/>
                </a:rPr>
                <a:t>Penetapan</a:t>
              </a:r>
              <a:endParaRPr lang="en-US" sz="1200" dirty="0">
                <a:latin typeface="Calibri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38"/>
            <a:ext cx="5567147" cy="142795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0" name="Rectangle 49"/>
          <p:cNvSpPr/>
          <p:nvPr/>
        </p:nvSpPr>
        <p:spPr>
          <a:xfrm>
            <a:off x="1214414" y="357166"/>
            <a:ext cx="2945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PPID</a:t>
            </a:r>
            <a:endParaRPr lang="en-US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WAJAH TATA KELOLA INFORMASI PUBLIK DISKOMINFO JATENG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UCScreenshot201812030756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8186766" cy="478634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PPID DISKOMINFO JATENG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UCScreenshot201812030759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8115328" cy="478634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7430"/>
            <a:ext cx="9144000" cy="23042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en-US" sz="4000" b="1" dirty="0" smtClean="0"/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/>
              <a:t>EVALUASI KETERBUKAAN                INFORMASI PUBLIK</a:t>
            </a:r>
            <a:endParaRPr lang="en-US" altLang="ko-KR" dirty="0" smtClean="0">
              <a:solidFill>
                <a:prstClr val="white"/>
              </a:solidFill>
            </a:endParaRP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en-US" altLang="ko-KR" dirty="0" smtClean="0">
              <a:solidFill>
                <a:prstClr val="white"/>
              </a:solidFill>
            </a:endParaRPr>
          </a:p>
          <a:p>
            <a:pPr algn="ctr" latinLnBrk="1"/>
            <a:r>
              <a:rPr lang="en-US" dirty="0" smtClean="0"/>
              <a:t>(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Komisi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5 </a:t>
            </a:r>
            <a:r>
              <a:rPr lang="en-US" dirty="0" err="1" smtClean="0"/>
              <a:t>Tahun</a:t>
            </a:r>
            <a:r>
              <a:rPr lang="en-US" dirty="0" smtClean="0"/>
              <a:t> 2016)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>
                <a:latin typeface="Arial Narrow" pitchFamily="34" charset="0"/>
              </a:rPr>
              <a:t>Undang-undang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Nomor</a:t>
            </a:r>
            <a:r>
              <a:rPr lang="en-US" dirty="0" smtClean="0">
                <a:latin typeface="Arial Narrow" pitchFamily="34" charset="0"/>
              </a:rPr>
              <a:t> 14 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 2008 </a:t>
            </a:r>
            <a:r>
              <a:rPr lang="en-US" dirty="0" err="1" smtClean="0">
                <a:latin typeface="Arial Narrow" pitchFamily="34" charset="0"/>
              </a:rPr>
              <a:t>Tentang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Keterbukaan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mengatur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bahwa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satu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fungsi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Komisi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adalah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menjalankan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undang-undang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pelaksanaannya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Arial Narrow" pitchFamily="34" charset="0"/>
              </a:rPr>
              <a:t>Fungsi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dimaksud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dilakukan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melalui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evaluasi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pelaksanaan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kepatuhan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keterbukaan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sesuai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Undang-undang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Nomor</a:t>
            </a:r>
            <a:r>
              <a:rPr lang="en-US" dirty="0" smtClean="0">
                <a:latin typeface="Arial Narrow" pitchFamily="34" charset="0"/>
              </a:rPr>
              <a:t> 14 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 2008 </a:t>
            </a:r>
            <a:r>
              <a:rPr lang="en-US" dirty="0" err="1" smtClean="0">
                <a:latin typeface="Arial Narrow" pitchFamily="34" charset="0"/>
              </a:rPr>
              <a:t>Tentang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Keterbukaan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pelaksanaannya</a:t>
            </a:r>
            <a:r>
              <a:rPr lang="en-US" dirty="0" smtClean="0">
                <a:latin typeface="Arial Narrow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Arial Narrow" pitchFamily="34" charset="0"/>
              </a:rPr>
              <a:t>Hal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dilakukan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pertanggungjawaban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Presiden</a:t>
            </a:r>
            <a:r>
              <a:rPr lang="en-US" dirty="0" smtClean="0">
                <a:latin typeface="Arial Narrow" pitchFamily="34" charset="0"/>
              </a:rPr>
              <a:t> RI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Gubernur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Dewan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Perwakilan</a:t>
            </a:r>
            <a:r>
              <a:rPr lang="en-US" dirty="0" smtClean="0">
                <a:latin typeface="Arial Narrow" pitchFamily="34" charset="0"/>
              </a:rPr>
              <a:t> Rakyat RI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Dewan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Perwakilan</a:t>
            </a:r>
            <a:r>
              <a:rPr lang="en-US" dirty="0" smtClean="0">
                <a:latin typeface="Arial Narrow" pitchFamily="34" charset="0"/>
              </a:rPr>
              <a:t> Daerah.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7147" cy="142795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1000100" y="428604"/>
            <a:ext cx="3193667" cy="6421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7277" tIns="43638" rIns="87277" bIns="4363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2"/>
                </a:solidFill>
              </a:rPr>
              <a:t>EVALUASI KETERBUKAAN  INFORMASI PUBLIK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600200"/>
            <a:ext cx="656751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Arial Narrow" pitchFamily="34" charset="0"/>
              </a:rPr>
              <a:t>Pemeringkatan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Keterbukaan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dilakukan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guna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mengetahui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pelaksanaan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keterbukaan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sebagaimana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amanah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Undang-Undang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Nomer</a:t>
            </a:r>
            <a:r>
              <a:rPr lang="en-US" dirty="0" smtClean="0">
                <a:latin typeface="Arial Narrow" pitchFamily="34" charset="0"/>
              </a:rPr>
              <a:t> 14 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 2008 </a:t>
            </a:r>
            <a:r>
              <a:rPr lang="en-US" dirty="0" err="1" smtClean="0">
                <a:latin typeface="Arial Narrow" pitchFamily="34" charset="0"/>
              </a:rPr>
              <a:t>Tentang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Keterbukaan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(</a:t>
            </a:r>
            <a:r>
              <a:rPr lang="en-US" dirty="0" err="1" smtClean="0">
                <a:latin typeface="Arial Narrow" pitchFamily="34" charset="0"/>
              </a:rPr>
              <a:t>selanjutnya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disebut</a:t>
            </a:r>
            <a:r>
              <a:rPr lang="en-US" dirty="0" smtClean="0">
                <a:latin typeface="Arial Narrow" pitchFamily="34" charset="0"/>
              </a:rPr>
              <a:t> UU KIP)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Komisi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Nomor</a:t>
            </a:r>
            <a:r>
              <a:rPr lang="en-US" dirty="0" smtClean="0">
                <a:latin typeface="Arial Narrow" pitchFamily="34" charset="0"/>
              </a:rPr>
              <a:t> 1 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 2010 </a:t>
            </a:r>
            <a:r>
              <a:rPr lang="en-US" dirty="0" err="1" smtClean="0">
                <a:latin typeface="Arial Narrow" pitchFamily="34" charset="0"/>
              </a:rPr>
              <a:t>tentang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Standar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(</a:t>
            </a:r>
            <a:r>
              <a:rPr lang="en-US" dirty="0" err="1" smtClean="0">
                <a:latin typeface="Arial Narrow" pitchFamily="34" charset="0"/>
              </a:rPr>
              <a:t>selanjutnya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disebut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Perki</a:t>
            </a:r>
            <a:r>
              <a:rPr lang="en-US" dirty="0" smtClean="0">
                <a:latin typeface="Arial Narrow" pitchFamily="34" charset="0"/>
              </a:rPr>
              <a:t> SLIP).</a:t>
            </a:r>
          </a:p>
          <a:p>
            <a:pPr algn="just">
              <a:buNone/>
            </a:pPr>
            <a:r>
              <a:rPr lang="en-US" dirty="0" smtClean="0">
                <a:latin typeface="Arial Narrow" pitchFamily="34" charset="0"/>
              </a:rPr>
              <a:t>	</a:t>
            </a:r>
            <a:r>
              <a:rPr lang="en-US" dirty="0" err="1" smtClean="0">
                <a:latin typeface="Arial Narrow" pitchFamily="34" charset="0"/>
              </a:rPr>
              <a:t>Kegiatan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diakhiri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pemeringkatan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Wajib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mengikuti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seluruh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alur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kegiatan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telah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ditetapkan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Komisi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Pusat</a:t>
            </a:r>
            <a:r>
              <a:rPr lang="en-US" dirty="0" smtClean="0">
                <a:latin typeface="Arial Narrow" pitchFamily="34" charset="0"/>
              </a:rPr>
              <a:t>. 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7147" cy="142795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1000100" y="428604"/>
            <a:ext cx="3193667" cy="6421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7277" tIns="43638" rIns="87277" bIns="4363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2"/>
                </a:solidFill>
              </a:rPr>
              <a:t>METODE EVALUASI KETERBUKAAN PUBLIK</a:t>
            </a:r>
          </a:p>
        </p:txBody>
      </p:sp>
      <p:sp>
        <p:nvSpPr>
          <p:cNvPr id="6" name="Pentagon 5"/>
          <p:cNvSpPr/>
          <p:nvPr/>
        </p:nvSpPr>
        <p:spPr>
          <a:xfrm>
            <a:off x="214282" y="1714488"/>
            <a:ext cx="3429024" cy="571504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PEMERINGKATAN</a:t>
            </a:r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 rot="21441024">
            <a:off x="424346" y="2504942"/>
            <a:ext cx="978055" cy="1161600"/>
          </a:xfrm>
          <a:prstGeom prst="curvedRightArrow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08" y="285728"/>
            <a:ext cx="4572032" cy="107157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Pemeringkatan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BP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Penerapan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Keterbukaa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1785926"/>
            <a:ext cx="1714480" cy="78581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Mengumumkan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00232" y="1785926"/>
            <a:ext cx="1928826" cy="78581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Menyediakan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29190" y="1785926"/>
            <a:ext cx="1785950" cy="78581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00892" y="1785926"/>
            <a:ext cx="1857388" cy="78581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Pengelolaan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dokumentasi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57224" y="1428736"/>
            <a:ext cx="7143800" cy="7143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2"/>
          </p:cNvCxnSpPr>
          <p:nvPr/>
        </p:nvCxnSpPr>
        <p:spPr>
          <a:xfrm rot="5400000">
            <a:off x="4286248" y="150017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143240" y="2786058"/>
            <a:ext cx="2428892" cy="7143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Assessment Questionnaire (SAQ)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43240" y="3786190"/>
            <a:ext cx="2428892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Portal/Data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dukung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071802" y="4714884"/>
            <a:ext cx="2500330" cy="7143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Verifikasi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Lanjutan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4286248" y="3429000"/>
            <a:ext cx="357190" cy="500066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286248" y="1214422"/>
            <a:ext cx="357190" cy="171451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286248" y="4429132"/>
            <a:ext cx="357190" cy="428628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858016" y="4714884"/>
            <a:ext cx="2000264" cy="78581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929454" y="5929330"/>
            <a:ext cx="1928826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Penganugerahan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500694" y="4929198"/>
            <a:ext cx="1571636" cy="42862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715272" y="5357826"/>
            <a:ext cx="357190" cy="64294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5" idx="0"/>
          </p:cNvCxnSpPr>
          <p:nvPr/>
        </p:nvCxnSpPr>
        <p:spPr>
          <a:xfrm rot="16200000" flipH="1">
            <a:off x="714356" y="1643042"/>
            <a:ext cx="285752" cy="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786050" y="1643050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679289" y="1607331"/>
            <a:ext cx="357984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750991" y="1607331"/>
            <a:ext cx="357984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072330" y="571480"/>
            <a:ext cx="1714480" cy="57150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INDIKATOR</a:t>
            </a:r>
            <a:endParaRPr lang="en-US" sz="1400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14282" y="571480"/>
            <a:ext cx="1685908" cy="58259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INDIKATOR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71588"/>
            <a:ext cx="9144000" cy="23042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2928934"/>
            <a:ext cx="9144000" cy="1020232"/>
            <a:chOff x="2253890" y="1814284"/>
            <a:chExt cx="4608512" cy="1020232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2253890" y="2557829"/>
              <a:ext cx="4608512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altLang="ko-KR" sz="1400" dirty="0" smtClean="0">
                  <a:solidFill>
                    <a:prstClr val="white"/>
                  </a:solidFill>
                  <a:cs typeface="Arial" pitchFamily="34" charset="0"/>
                </a:rPr>
                <a:t>KOMISI INFORMASI PROVINSI JAWA TENGAH</a:t>
              </a:r>
              <a:endParaRPr lang="ko-KR" altLang="en-US" sz="14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253890" y="1814284"/>
              <a:ext cx="4608512" cy="54207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altLang="ko-KR" sz="4000" dirty="0" smtClean="0">
                  <a:solidFill>
                    <a:prstClr val="white"/>
                  </a:solidFill>
                  <a:latin typeface="Arial"/>
                </a:rPr>
                <a:t>PENCAPAIAN KINERJA</a:t>
              </a:r>
              <a:endParaRPr lang="ko-KR" altLang="en-US" sz="4000" dirty="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7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8782"/>
            <a:ext cx="8077200" cy="1179288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PENYELESAIAN SENGKETA INFORMASI</a:t>
            </a:r>
            <a:br>
              <a:rPr lang="en-US" altLang="ko-KR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2014 - 2018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2133600" y="1876212"/>
            <a:ext cx="6781800" cy="1552788"/>
            <a:chOff x="1761977" y="1168566"/>
            <a:chExt cx="6881778" cy="1552788"/>
          </a:xfrm>
        </p:grpSpPr>
        <p:sp>
          <p:nvSpPr>
            <p:cNvPr id="9" name="Chevron 8"/>
            <p:cNvSpPr/>
            <p:nvPr/>
          </p:nvSpPr>
          <p:spPr>
            <a:xfrm>
              <a:off x="1761977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982561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203145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5423729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5400000">
              <a:off x="6859530" y="937129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29375" y="3506184"/>
            <a:ext cx="1109714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dirty="0" smtClean="0">
                <a:solidFill>
                  <a:srgbClr val="E62949"/>
                </a:solidFill>
                <a:latin typeface="Arial"/>
                <a:cs typeface="Arial" pitchFamily="34" charset="0"/>
              </a:rPr>
              <a:t>2018</a:t>
            </a:r>
            <a:endParaRPr lang="en-US" altLang="ko-KR" sz="3200" b="1" dirty="0">
              <a:solidFill>
                <a:srgbClr val="E62949"/>
              </a:solidFill>
              <a:latin typeface="Arial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9481" y="3598518"/>
            <a:ext cx="101201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 smtClean="0">
                <a:solidFill>
                  <a:srgbClr val="F07624"/>
                </a:solidFill>
                <a:latin typeface="Arial"/>
                <a:cs typeface="Arial" pitchFamily="34" charset="0"/>
              </a:rPr>
              <a:t>2017</a:t>
            </a:r>
            <a:endParaRPr lang="en-US" altLang="ko-KR" sz="2000" b="1" dirty="0">
              <a:solidFill>
                <a:srgbClr val="F07624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9468" y="3598518"/>
            <a:ext cx="101201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 smtClean="0">
                <a:solidFill>
                  <a:srgbClr val="F4BD2D"/>
                </a:solidFill>
                <a:latin typeface="Arial"/>
                <a:cs typeface="Arial" pitchFamily="34" charset="0"/>
              </a:rPr>
              <a:t>2016</a:t>
            </a:r>
            <a:endParaRPr lang="en-US" altLang="ko-KR" sz="2000" b="1" dirty="0">
              <a:solidFill>
                <a:srgbClr val="F4BD2D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454" y="3598518"/>
            <a:ext cx="101201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 smtClean="0">
                <a:solidFill>
                  <a:srgbClr val="1ED4DE"/>
                </a:solidFill>
                <a:latin typeface="Arial"/>
                <a:cs typeface="Arial" pitchFamily="34" charset="0"/>
              </a:rPr>
              <a:t>2015</a:t>
            </a:r>
            <a:endParaRPr lang="en-US" altLang="ko-KR" sz="2000" b="1" dirty="0">
              <a:solidFill>
                <a:srgbClr val="1ED4DE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9440" y="3598518"/>
            <a:ext cx="101201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dirty="0" smtClean="0">
                <a:solidFill>
                  <a:srgbClr val="1C7DE1"/>
                </a:solidFill>
                <a:latin typeface="Arial"/>
                <a:cs typeface="Arial" pitchFamily="34" charset="0"/>
              </a:rPr>
              <a:t>2014</a:t>
            </a:r>
            <a:endParaRPr lang="en-US" altLang="ko-KR" sz="2000" b="1" dirty="0">
              <a:solidFill>
                <a:srgbClr val="1C7DE1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693861" y="3173070"/>
            <a:ext cx="0" cy="32235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32287" y="3173070"/>
            <a:ext cx="0" cy="3223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70713" y="3173070"/>
            <a:ext cx="0" cy="3223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09139" y="3173070"/>
            <a:ext cx="0" cy="3223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28082" y="3173070"/>
            <a:ext cx="0" cy="322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0081"/>
              </p:ext>
            </p:extLst>
          </p:nvPr>
        </p:nvGraphicFramePr>
        <p:xfrm>
          <a:off x="152398" y="4104973"/>
          <a:ext cx="8229601" cy="43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399"/>
                <a:gridCol w="1242310"/>
                <a:gridCol w="1196274"/>
                <a:gridCol w="1257984"/>
                <a:gridCol w="1257984"/>
                <a:gridCol w="1178650"/>
              </a:tblGrid>
              <a:tr h="437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Permohonan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0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Sengketa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14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148</a:t>
                      </a:r>
                      <a:endParaRPr lang="en-US" sz="2000" dirty="0"/>
                    </a:p>
                  </a:txBody>
                  <a:tcPr>
                    <a:solidFill>
                      <a:srgbClr val="1C7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>
                    <a:solidFill>
                      <a:srgbClr val="1E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>
                    <a:solidFill>
                      <a:srgbClr val="F4BD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>
                    <a:solidFill>
                      <a:srgbClr val="F076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118"/>
              </p:ext>
            </p:extLst>
          </p:nvPr>
        </p:nvGraphicFramePr>
        <p:xfrm>
          <a:off x="152400" y="4724400"/>
          <a:ext cx="8229601" cy="43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399"/>
                <a:gridCol w="1242310"/>
                <a:gridCol w="1196274"/>
                <a:gridCol w="1257984"/>
                <a:gridCol w="1257984"/>
                <a:gridCol w="1178650"/>
              </a:tblGrid>
              <a:tr h="437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Keputusan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0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Dikabulkan</a:t>
                      </a:r>
                      <a:endParaRPr lang="en-US" sz="14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49</a:t>
                      </a:r>
                      <a:endParaRPr lang="en-US" sz="2000" dirty="0"/>
                    </a:p>
                  </a:txBody>
                  <a:tcPr>
                    <a:solidFill>
                      <a:srgbClr val="1C7D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>
                    <a:solidFill>
                      <a:srgbClr val="1E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solidFill>
                      <a:srgbClr val="F4BD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>
                    <a:solidFill>
                      <a:srgbClr val="F076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7">
            <a:extLst>
              <a:ext uri="{FF2B5EF4-FFF2-40B4-BE49-F238E27FC236}">
                <a16:creationId xmlns="" xmlns:a16="http://schemas.microsoft.com/office/drawing/2014/main" id="{923102AD-4104-4816-AD50-75CFE102C2E7}"/>
              </a:ext>
            </a:extLst>
          </p:cNvPr>
          <p:cNvSpPr/>
          <p:nvPr/>
        </p:nvSpPr>
        <p:spPr>
          <a:xfrm>
            <a:off x="2736856" y="249158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="" xmlns:a16="http://schemas.microsoft.com/office/drawing/2014/main" id="{7E0DEDEA-56FC-46C5-9650-ECDBA0C00682}"/>
              </a:ext>
            </a:extLst>
          </p:cNvPr>
          <p:cNvSpPr/>
          <p:nvPr/>
        </p:nvSpPr>
        <p:spPr>
          <a:xfrm rot="5400000">
            <a:off x="3962186" y="2491800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Rectangle 7">
            <a:extLst>
              <a:ext uri="{FF2B5EF4-FFF2-40B4-BE49-F238E27FC236}">
                <a16:creationId xmlns="" xmlns:a16="http://schemas.microsoft.com/office/drawing/2014/main" id="{923102AD-4104-4816-AD50-75CFE102C2E7}"/>
              </a:ext>
            </a:extLst>
          </p:cNvPr>
          <p:cNvSpPr/>
          <p:nvPr/>
        </p:nvSpPr>
        <p:spPr>
          <a:xfrm>
            <a:off x="5187212" y="248600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Rectangle 15">
            <a:extLst>
              <a:ext uri="{FF2B5EF4-FFF2-40B4-BE49-F238E27FC236}">
                <a16:creationId xmlns="" xmlns:a16="http://schemas.microsoft.com/office/drawing/2014/main" id="{7E0DEDEA-56FC-46C5-9650-ECDBA0C00682}"/>
              </a:ext>
            </a:extLst>
          </p:cNvPr>
          <p:cNvSpPr/>
          <p:nvPr/>
        </p:nvSpPr>
        <p:spPr>
          <a:xfrm rot="5400000">
            <a:off x="6320516" y="248764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Rectangle 15">
            <a:extLst>
              <a:ext uri="{FF2B5EF4-FFF2-40B4-BE49-F238E27FC236}">
                <a16:creationId xmlns="" xmlns:a16="http://schemas.microsoft.com/office/drawing/2014/main" id="{7E0DEDEA-56FC-46C5-9650-ECDBA0C00682}"/>
              </a:ext>
            </a:extLst>
          </p:cNvPr>
          <p:cNvSpPr/>
          <p:nvPr/>
        </p:nvSpPr>
        <p:spPr>
          <a:xfrm rot="5400000">
            <a:off x="7523653" y="2418253"/>
            <a:ext cx="477664" cy="47703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56" y="798027"/>
            <a:ext cx="252070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15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err="1" smtClean="0">
                <a:latin typeface="Arial Narrow" pitchFamily="34" charset="0"/>
              </a:rPr>
              <a:t>Hak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masyarakat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wajib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dijamin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pelaksanaanya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setiap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penyelenggara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negara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organisasi</a:t>
            </a:r>
            <a:r>
              <a:rPr lang="en-US" dirty="0" smtClean="0">
                <a:latin typeface="Arial Narrow" pitchFamily="34" charset="0"/>
              </a:rPr>
              <a:t> non </a:t>
            </a:r>
            <a:r>
              <a:rPr lang="en-US" dirty="0" err="1" smtClean="0">
                <a:latin typeface="Arial Narrow" pitchFamily="34" charset="0"/>
              </a:rPr>
              <a:t>pemerintah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sebagian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seluruh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dananya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bersumber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Anggaran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Pendapatan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Belanja</a:t>
            </a:r>
            <a:r>
              <a:rPr lang="en-US" dirty="0" smtClean="0">
                <a:latin typeface="Arial Narrow" pitchFamily="34" charset="0"/>
              </a:rPr>
              <a:t> Negara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Anggaran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Belanja</a:t>
            </a:r>
            <a:r>
              <a:rPr lang="en-US" dirty="0" smtClean="0">
                <a:latin typeface="Arial Narrow" pitchFamily="34" charset="0"/>
              </a:rPr>
              <a:t> Daerah, </a:t>
            </a:r>
            <a:r>
              <a:rPr lang="en-US" dirty="0" err="1" smtClean="0">
                <a:latin typeface="Arial Narrow" pitchFamily="34" charset="0"/>
              </a:rPr>
              <a:t>sumbangan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masyarakat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/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luar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negeri</a:t>
            </a:r>
            <a:endParaRPr lang="en-US" dirty="0" smtClean="0">
              <a:latin typeface="Arial Narrow" pitchFamily="34" charset="0"/>
            </a:endParaRPr>
          </a:p>
          <a:p>
            <a:pPr algn="just">
              <a:buNone/>
            </a:pPr>
            <a:endParaRPr lang="en-US" dirty="0" smtClean="0">
              <a:latin typeface="Arial Narrow" pitchFamily="34" charset="0"/>
            </a:endParaRPr>
          </a:p>
          <a:p>
            <a:pPr algn="just"/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mengoptimalkan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pengawasan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atas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segala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sesuatu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berakibat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kepentingan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mendorong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mewujudkan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penyelenggaraan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negara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baik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bertujuan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mengembangkan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masyarakat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7147" cy="142795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1030973" y="304800"/>
            <a:ext cx="3193667" cy="82679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7277" tIns="43638" rIns="87277" bIns="4363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36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KETRBUKAAN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E72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 PUBLIK</a:t>
            </a:r>
            <a:endParaRPr lang="en-US" sz="2400" b="1" dirty="0">
              <a:solidFill>
                <a:srgbClr val="E72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95753"/>
              </p:ext>
            </p:extLst>
          </p:nvPr>
        </p:nvGraphicFramePr>
        <p:xfrm>
          <a:off x="3276600" y="2743200"/>
          <a:ext cx="1021200" cy="303750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37745"/>
              </p:ext>
            </p:extLst>
          </p:nvPr>
        </p:nvGraphicFramePr>
        <p:xfrm>
          <a:off x="4419600" y="2743200"/>
          <a:ext cx="1021200" cy="303750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34947"/>
              </p:ext>
            </p:extLst>
          </p:nvPr>
        </p:nvGraphicFramePr>
        <p:xfrm>
          <a:off x="6705600" y="2743200"/>
          <a:ext cx="1021200" cy="303750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13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78095"/>
              </p:ext>
            </p:extLst>
          </p:nvPr>
        </p:nvGraphicFramePr>
        <p:xfrm>
          <a:off x="5562600" y="2743200"/>
          <a:ext cx="1021200" cy="30375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21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5362" y="3602580"/>
            <a:ext cx="288503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1.  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Dok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.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Keuangan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362" y="4033534"/>
            <a:ext cx="288503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2.  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Keputusan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,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Kebijakan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, SOP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362" y="4495193"/>
            <a:ext cx="288503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3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.   RAB,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Dok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.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Kontrak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362" y="4951208"/>
            <a:ext cx="288503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4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.   Program &amp;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Kegiatan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INFORMASI </a:t>
            </a:r>
            <a:r>
              <a:rPr lang="en-US" altLang="ko-KR" sz="3200" b="1" dirty="0" smtClean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DISENGKETAKAN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2014 - 2018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19916"/>
              </p:ext>
            </p:extLst>
          </p:nvPr>
        </p:nvGraphicFramePr>
        <p:xfrm>
          <a:off x="7848600" y="2743200"/>
          <a:ext cx="1021200" cy="30375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5362" y="5407223"/>
            <a:ext cx="288503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5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.   LHKPN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634935" y="956653"/>
            <a:ext cx="2318860" cy="24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1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40071"/>
              </p:ext>
            </p:extLst>
          </p:nvPr>
        </p:nvGraphicFramePr>
        <p:xfrm>
          <a:off x="3276600" y="2590800"/>
          <a:ext cx="1021200" cy="303750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82689"/>
              </p:ext>
            </p:extLst>
          </p:nvPr>
        </p:nvGraphicFramePr>
        <p:xfrm>
          <a:off x="4419600" y="2590800"/>
          <a:ext cx="1021200" cy="303750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56284"/>
              </p:ext>
            </p:extLst>
          </p:nvPr>
        </p:nvGraphicFramePr>
        <p:xfrm>
          <a:off x="6705600" y="2590800"/>
          <a:ext cx="1021200" cy="303750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04537"/>
              </p:ext>
            </p:extLst>
          </p:nvPr>
        </p:nvGraphicFramePr>
        <p:xfrm>
          <a:off x="5562600" y="2590800"/>
          <a:ext cx="1021200" cy="30375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9162" y="3505200"/>
            <a:ext cx="2961238" cy="307777"/>
          </a:xfrm>
          <a:prstGeom prst="rect">
            <a:avLst/>
          </a:prstGeom>
          <a:solidFill>
            <a:srgbClr val="3967DE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1.  </a:t>
            </a:r>
            <a:r>
              <a:rPr lang="en-US" altLang="ko-KR" sz="1400" b="1" dirty="0" err="1">
                <a:solidFill>
                  <a:prstClr val="white"/>
                </a:solidFill>
                <a:latin typeface="Arial"/>
                <a:cs typeface="Calibri" pitchFamily="34" charset="0"/>
              </a:rPr>
              <a:t>Pemerintah</a:t>
            </a: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 Daerah </a:t>
            </a:r>
            <a:r>
              <a:rPr lang="en-US" altLang="ko-KR" sz="1400" b="1" dirty="0" err="1">
                <a:solidFill>
                  <a:prstClr val="white"/>
                </a:solidFill>
                <a:latin typeface="Arial"/>
                <a:cs typeface="Calibri" pitchFamily="34" charset="0"/>
              </a:rPr>
              <a:t>Kab</a:t>
            </a: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/ Kota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162" y="3933414"/>
            <a:ext cx="2961238" cy="307777"/>
          </a:xfrm>
          <a:prstGeom prst="rect">
            <a:avLst/>
          </a:prstGeom>
          <a:solidFill>
            <a:srgbClr val="3967DE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2.  SKPD </a:t>
            </a:r>
            <a:r>
              <a:rPr lang="en-US" altLang="ko-KR" sz="1400" b="1" dirty="0" err="1">
                <a:solidFill>
                  <a:prstClr val="white"/>
                </a:solidFill>
                <a:latin typeface="Arial"/>
                <a:cs typeface="Calibri" pitchFamily="34" charset="0"/>
              </a:rPr>
              <a:t>Provinsi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162" y="4363220"/>
            <a:ext cx="2961238" cy="307777"/>
          </a:xfrm>
          <a:prstGeom prst="rect">
            <a:avLst/>
          </a:prstGeom>
          <a:solidFill>
            <a:srgbClr val="3967DE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3. 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Badan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Publik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Mandiri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162" y="4819235"/>
            <a:ext cx="2961238" cy="307777"/>
          </a:xfrm>
          <a:prstGeom prst="rect">
            <a:avLst/>
          </a:prstGeom>
          <a:solidFill>
            <a:srgbClr val="3967DE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4. 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Komisi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Informasi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ko-KR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 PUBLIK </a:t>
            </a:r>
            <a:r>
              <a:rPr lang="en-US" altLang="ko-KR" sz="3200" b="1" dirty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DISENGKETAKAN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2014 - 2018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67774"/>
              </p:ext>
            </p:extLst>
          </p:nvPr>
        </p:nvGraphicFramePr>
        <p:xfrm>
          <a:off x="7848600" y="2590800"/>
          <a:ext cx="1021200" cy="303750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2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7304"/>
            <a:ext cx="2393670" cy="2299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470" y="1964025"/>
            <a:ext cx="2025930" cy="381000"/>
          </a:xfrm>
          <a:prstGeom prst="rect">
            <a:avLst/>
          </a:prstGeom>
          <a:solidFill>
            <a:srgbClr val="E1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 DAERAH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1283804" cy="13197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9162" y="5275250"/>
            <a:ext cx="2961238" cy="307777"/>
          </a:xfrm>
          <a:prstGeom prst="rect">
            <a:avLst/>
          </a:prstGeom>
          <a:solidFill>
            <a:srgbClr val="3967DE"/>
          </a:solidFill>
        </p:spPr>
        <p:txBody>
          <a:bodyPr wrap="square" rtlCol="0" anchor="ctr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5. 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Pemerintah</a:t>
            </a:r>
            <a:r>
              <a:rPr lang="en-US" altLang="ko-KR" sz="1400" b="1" dirty="0" smtClean="0">
                <a:solidFill>
                  <a:prstClr val="white"/>
                </a:solidFill>
                <a:latin typeface="Arial"/>
                <a:cs typeface="Calibri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white"/>
                </a:solidFill>
                <a:latin typeface="Arial"/>
                <a:cs typeface="Calibri" pitchFamily="34" charset="0"/>
              </a:rPr>
              <a:t>Desa</a:t>
            </a:r>
            <a:endParaRPr lang="ko-KR" altLang="en-US" sz="1400" b="1" dirty="0">
              <a:solidFill>
                <a:prstClr val="white"/>
              </a:solidFill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33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 rot="17995255">
            <a:off x="920129" y="2304168"/>
            <a:ext cx="1503255" cy="1500689"/>
            <a:chOff x="2417597" y="1836205"/>
            <a:chExt cx="1913618" cy="1910351"/>
          </a:xfrm>
        </p:grpSpPr>
        <p:sp>
          <p:nvSpPr>
            <p:cNvPr id="33" name="Block Arc 32"/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2136601" y="2801720"/>
            <a:ext cx="1798531" cy="1989033"/>
            <a:chOff x="2136600" y="1944469"/>
            <a:chExt cx="1798531" cy="1989033"/>
          </a:xfrm>
        </p:grpSpPr>
        <p:sp>
          <p:nvSpPr>
            <p:cNvPr id="10" name="Rectangle 9"/>
            <p:cNvSpPr/>
            <p:nvPr/>
          </p:nvSpPr>
          <p:spPr>
            <a:xfrm rot="20695255">
              <a:off x="2591704" y="2950484"/>
              <a:ext cx="263476" cy="2466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 rot="20695255">
              <a:off x="3090690" y="2813822"/>
              <a:ext cx="312595" cy="18387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30"/>
            <p:cNvSpPr/>
            <p:nvPr/>
          </p:nvSpPr>
          <p:spPr>
            <a:xfrm rot="20695255">
              <a:off x="2900986" y="2489510"/>
              <a:ext cx="236061" cy="235371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7"/>
            <p:cNvSpPr/>
            <p:nvPr/>
          </p:nvSpPr>
          <p:spPr>
            <a:xfrm rot="20695255">
              <a:off x="2136600" y="3653545"/>
              <a:ext cx="279957" cy="27995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21"/>
            <p:cNvSpPr>
              <a:spLocks noChangeAspect="1"/>
            </p:cNvSpPr>
            <p:nvPr/>
          </p:nvSpPr>
          <p:spPr>
            <a:xfrm rot="20695255">
              <a:off x="2813528" y="3225834"/>
              <a:ext cx="310414" cy="3130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ound Same Side Corner Rectangle 8"/>
            <p:cNvSpPr/>
            <p:nvPr/>
          </p:nvSpPr>
          <p:spPr>
            <a:xfrm rot="20695255">
              <a:off x="3692543" y="2459668"/>
              <a:ext cx="242588" cy="24295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Donut 30"/>
            <p:cNvSpPr/>
            <p:nvPr/>
          </p:nvSpPr>
          <p:spPr>
            <a:xfrm rot="20695255">
              <a:off x="2415949" y="3440269"/>
              <a:ext cx="209761" cy="215570"/>
            </a:xfrm>
            <a:custGeom>
              <a:avLst/>
              <a:gdLst/>
              <a:ahLst/>
              <a:cxnLst/>
              <a:rect l="l" t="t" r="r" b="b"/>
              <a:pathLst>
                <a:path w="209761" h="215570">
                  <a:moveTo>
                    <a:pt x="107343" y="77339"/>
                  </a:moveTo>
                  <a:cubicBezTo>
                    <a:pt x="100399" y="74402"/>
                    <a:pt x="92765" y="72778"/>
                    <a:pt x="84751" y="72778"/>
                  </a:cubicBezTo>
                  <a:cubicBezTo>
                    <a:pt x="52696" y="72778"/>
                    <a:pt x="26710" y="98764"/>
                    <a:pt x="26710" y="130819"/>
                  </a:cubicBezTo>
                  <a:cubicBezTo>
                    <a:pt x="26710" y="162874"/>
                    <a:pt x="52696" y="188860"/>
                    <a:pt x="84751" y="188860"/>
                  </a:cubicBezTo>
                  <a:cubicBezTo>
                    <a:pt x="116806" y="188860"/>
                    <a:pt x="142792" y="162874"/>
                    <a:pt x="142792" y="130819"/>
                  </a:cubicBezTo>
                  <a:cubicBezTo>
                    <a:pt x="142792" y="106778"/>
                    <a:pt x="128175" y="86150"/>
                    <a:pt x="107343" y="77339"/>
                  </a:cubicBezTo>
                  <a:close/>
                  <a:moveTo>
                    <a:pt x="208783" y="0"/>
                  </a:moveTo>
                  <a:lnTo>
                    <a:pt x="209761" y="50187"/>
                  </a:lnTo>
                  <a:lnTo>
                    <a:pt x="196970" y="37885"/>
                  </a:lnTo>
                  <a:lnTo>
                    <a:pt x="153147" y="83451"/>
                  </a:lnTo>
                  <a:cubicBezTo>
                    <a:pt x="163933" y="96256"/>
                    <a:pt x="169502" y="112887"/>
                    <a:pt x="169502" y="130819"/>
                  </a:cubicBezTo>
                  <a:cubicBezTo>
                    <a:pt x="169502" y="177626"/>
                    <a:pt x="131558" y="215570"/>
                    <a:pt x="84751" y="215570"/>
                  </a:cubicBezTo>
                  <a:cubicBezTo>
                    <a:pt x="37944" y="215570"/>
                    <a:pt x="0" y="177626"/>
                    <a:pt x="0" y="130819"/>
                  </a:cubicBezTo>
                  <a:cubicBezTo>
                    <a:pt x="0" y="84012"/>
                    <a:pt x="37944" y="46068"/>
                    <a:pt x="84751" y="46068"/>
                  </a:cubicBezTo>
                  <a:cubicBezTo>
                    <a:pt x="100551" y="46068"/>
                    <a:pt x="115341" y="50391"/>
                    <a:pt x="127269" y="59153"/>
                  </a:cubicBezTo>
                  <a:lnTo>
                    <a:pt x="171387" y="13280"/>
                  </a:lnTo>
                  <a:lnTo>
                    <a:pt x="158595" y="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 rot="20695255">
              <a:off x="3596341" y="2824396"/>
              <a:ext cx="219844" cy="224678"/>
            </a:xfrm>
            <a:custGeom>
              <a:avLst/>
              <a:gdLst/>
              <a:ahLst/>
              <a:cxnLst/>
              <a:rect l="l" t="t" r="r" b="b"/>
              <a:pathLst>
                <a:path w="219844" h="224678">
                  <a:moveTo>
                    <a:pt x="157685" y="31271"/>
                  </a:moveTo>
                  <a:cubicBezTo>
                    <a:pt x="150741" y="28334"/>
                    <a:pt x="143107" y="26710"/>
                    <a:pt x="135093" y="26710"/>
                  </a:cubicBezTo>
                  <a:cubicBezTo>
                    <a:pt x="103038" y="26710"/>
                    <a:pt x="77052" y="52696"/>
                    <a:pt x="77052" y="84751"/>
                  </a:cubicBezTo>
                  <a:cubicBezTo>
                    <a:pt x="77052" y="116806"/>
                    <a:pt x="103038" y="142792"/>
                    <a:pt x="135093" y="142792"/>
                  </a:cubicBezTo>
                  <a:cubicBezTo>
                    <a:pt x="167148" y="142792"/>
                    <a:pt x="193134" y="116806"/>
                    <a:pt x="193134" y="84751"/>
                  </a:cubicBezTo>
                  <a:cubicBezTo>
                    <a:pt x="193134" y="60710"/>
                    <a:pt x="178517" y="40082"/>
                    <a:pt x="157685" y="31271"/>
                  </a:cubicBezTo>
                  <a:close/>
                  <a:moveTo>
                    <a:pt x="168082" y="6660"/>
                  </a:moveTo>
                  <a:cubicBezTo>
                    <a:pt x="198500" y="19526"/>
                    <a:pt x="219844" y="49646"/>
                    <a:pt x="219844" y="84751"/>
                  </a:cubicBezTo>
                  <a:cubicBezTo>
                    <a:pt x="219844" y="131558"/>
                    <a:pt x="181900" y="169502"/>
                    <a:pt x="135093" y="169502"/>
                  </a:cubicBezTo>
                  <a:cubicBezTo>
                    <a:pt x="118969" y="169502"/>
                    <a:pt x="103896" y="164999"/>
                    <a:pt x="91834" y="155918"/>
                  </a:cubicBezTo>
                  <a:lnTo>
                    <a:pt x="75907" y="171845"/>
                  </a:lnTo>
                  <a:lnTo>
                    <a:pt x="94287" y="190225"/>
                  </a:lnTo>
                  <a:cubicBezTo>
                    <a:pt x="100658" y="196597"/>
                    <a:pt x="100658" y="206926"/>
                    <a:pt x="94287" y="213298"/>
                  </a:cubicBezTo>
                  <a:cubicBezTo>
                    <a:pt x="87915" y="219670"/>
                    <a:pt x="77585" y="219670"/>
                    <a:pt x="71214" y="213298"/>
                  </a:cubicBezTo>
                  <a:lnTo>
                    <a:pt x="52834" y="194918"/>
                  </a:lnTo>
                  <a:cubicBezTo>
                    <a:pt x="42914" y="204837"/>
                    <a:pt x="32993" y="214758"/>
                    <a:pt x="23073" y="224678"/>
                  </a:cubicBezTo>
                  <a:cubicBezTo>
                    <a:pt x="16701" y="231049"/>
                    <a:pt x="6372" y="231049"/>
                    <a:pt x="0" y="224678"/>
                  </a:cubicBezTo>
                  <a:lnTo>
                    <a:pt x="2" y="224678"/>
                  </a:lnTo>
                  <a:cubicBezTo>
                    <a:pt x="-6370" y="218306"/>
                    <a:pt x="-6370" y="207977"/>
                    <a:pt x="2" y="201605"/>
                  </a:cubicBezTo>
                  <a:lnTo>
                    <a:pt x="29762" y="171845"/>
                  </a:lnTo>
                  <a:cubicBezTo>
                    <a:pt x="23013" y="165096"/>
                    <a:pt x="16264" y="158346"/>
                    <a:pt x="9515" y="151597"/>
                  </a:cubicBezTo>
                  <a:cubicBezTo>
                    <a:pt x="3143" y="145225"/>
                    <a:pt x="3143" y="134896"/>
                    <a:pt x="9515" y="128524"/>
                  </a:cubicBezTo>
                  <a:lnTo>
                    <a:pt x="9514" y="128525"/>
                  </a:lnTo>
                  <a:cubicBezTo>
                    <a:pt x="15886" y="122154"/>
                    <a:pt x="26216" y="122154"/>
                    <a:pt x="32587" y="128525"/>
                  </a:cubicBezTo>
                  <a:lnTo>
                    <a:pt x="52834" y="148772"/>
                  </a:lnTo>
                  <a:lnTo>
                    <a:pt x="67820" y="133786"/>
                  </a:lnTo>
                  <a:cubicBezTo>
                    <a:pt x="56376" y="120674"/>
                    <a:pt x="50342" y="103417"/>
                    <a:pt x="50342" y="84751"/>
                  </a:cubicBezTo>
                  <a:cubicBezTo>
                    <a:pt x="50342" y="37944"/>
                    <a:pt x="88286" y="0"/>
                    <a:pt x="135093" y="0"/>
                  </a:cubicBezTo>
                  <a:cubicBezTo>
                    <a:pt x="146795" y="0"/>
                    <a:pt x="157942" y="2372"/>
                    <a:pt x="168082" y="6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 rot="1795255">
              <a:off x="3289052" y="2233474"/>
              <a:ext cx="236845" cy="42462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7"/>
            <p:cNvSpPr/>
            <p:nvPr/>
          </p:nvSpPr>
          <p:spPr>
            <a:xfrm rot="20695255">
              <a:off x="3066700" y="3575906"/>
              <a:ext cx="284381" cy="245417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 Same Side Corner Rectangle 6"/>
            <p:cNvSpPr>
              <a:spLocks noChangeAspect="1"/>
            </p:cNvSpPr>
            <p:nvPr/>
          </p:nvSpPr>
          <p:spPr>
            <a:xfrm rot="1795255">
              <a:off x="3308926" y="3001968"/>
              <a:ext cx="105549" cy="423157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7"/>
            <p:cNvSpPr/>
            <p:nvPr/>
          </p:nvSpPr>
          <p:spPr>
            <a:xfrm rot="20695255">
              <a:off x="3139926" y="1944469"/>
              <a:ext cx="238654" cy="18331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36"/>
            <p:cNvSpPr/>
            <p:nvPr/>
          </p:nvSpPr>
          <p:spPr>
            <a:xfrm rot="20695255">
              <a:off x="3594049" y="2058933"/>
              <a:ext cx="226819" cy="18960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16"/>
            <p:cNvSpPr/>
            <p:nvPr/>
          </p:nvSpPr>
          <p:spPr>
            <a:xfrm rot="20695255">
              <a:off x="2623362" y="3668099"/>
              <a:ext cx="252529" cy="165966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1937906" y="2881414"/>
            <a:ext cx="1203088" cy="1373937"/>
            <a:chOff x="1937906" y="2024163"/>
            <a:chExt cx="1203088" cy="1373937"/>
          </a:xfrm>
        </p:grpSpPr>
        <p:sp>
          <p:nvSpPr>
            <p:cNvPr id="24" name="Isosceles Triangle 30"/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Isosceles Triangle 30"/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Isosceles Triangle 30"/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Isosceles Triangle 30"/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043" y="125846"/>
            <a:ext cx="411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Keterbukaan</a:t>
            </a:r>
            <a:r>
              <a:rPr lang="en-US" altLang="ko-KR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en-US" altLang="ko-KR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Informasi</a:t>
            </a:r>
            <a:r>
              <a:rPr lang="en-US" altLang="ko-KR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 Tingkat </a:t>
            </a:r>
            <a:r>
              <a:rPr lang="en-US" altLang="ko-KR" sz="4000" b="1" dirty="0" smtClean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SKPD</a:t>
            </a:r>
            <a:endParaRPr lang="ko-KR" altLang="en-US" sz="4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96861" y="1888675"/>
            <a:ext cx="6857772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en-US" altLang="ko-K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62"/>
          <p:cNvGrpSpPr/>
          <p:nvPr/>
        </p:nvGrpSpPr>
        <p:grpSpPr>
          <a:xfrm>
            <a:off x="-301346" y="1655783"/>
            <a:ext cx="2131281" cy="1453434"/>
            <a:chOff x="-301346" y="798533"/>
            <a:chExt cx="2131281" cy="1453434"/>
          </a:xfrm>
        </p:grpSpPr>
        <p:sp>
          <p:nvSpPr>
            <p:cNvPr id="9" name="Freeform 8"/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54994"/>
              </p:ext>
            </p:extLst>
          </p:nvPr>
        </p:nvGraphicFramePr>
        <p:xfrm>
          <a:off x="2260733" y="1649437"/>
          <a:ext cx="6713136" cy="442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598020" y="170964"/>
            <a:ext cx="344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800" b="1" dirty="0" smtClean="0">
                <a:solidFill>
                  <a:srgbClr val="1C7DE1"/>
                </a:solidFill>
                <a:latin typeface="Arial"/>
                <a:cs typeface="Arial" pitchFamily="34" charset="0"/>
              </a:rPr>
              <a:t>2015 - 2017</a:t>
            </a:r>
            <a:endParaRPr lang="ko-KR" altLang="en-US" sz="4800" b="1" dirty="0">
              <a:solidFill>
                <a:srgbClr val="1C7DE1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73275" y="170964"/>
            <a:ext cx="1" cy="10171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86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5943600"/>
            <a:ext cx="7315200" cy="533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1572" y="358169"/>
            <a:ext cx="3580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1" dirty="0" err="1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Keterbukaan</a:t>
            </a:r>
            <a:r>
              <a:rPr lang="en-US" altLang="ko-KR" sz="32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Informasi</a:t>
            </a:r>
            <a:r>
              <a:rPr lang="en-US" altLang="ko-KR" sz="32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 </a:t>
            </a:r>
            <a:r>
              <a:rPr lang="en-US" altLang="ko-KR" sz="3200" b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T</a:t>
            </a:r>
            <a:r>
              <a:rPr lang="en-US" altLang="ko-KR" sz="32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ingkat </a:t>
            </a:r>
            <a:r>
              <a:rPr lang="en-US" altLang="ko-KR" sz="4000" b="1" dirty="0" smtClean="0">
                <a:solidFill>
                  <a:srgbClr val="E6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KAB/ KOTA</a:t>
            </a:r>
            <a:endParaRPr lang="ko-KR" altLang="en-US" sz="40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0096" y="1225519"/>
            <a:ext cx="344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2015 - 2017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414803" y="846677"/>
            <a:ext cx="0" cy="112731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824652"/>
              </p:ext>
            </p:extLst>
          </p:nvPr>
        </p:nvGraphicFramePr>
        <p:xfrm>
          <a:off x="1619250" y="1828800"/>
          <a:ext cx="7277099" cy="473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021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28868"/>
            <a:ext cx="9144000" cy="23042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/>
              <a:t>PENYUSUNAN 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/>
              <a:t>LAPORAN TAHUNAN </a:t>
            </a:r>
            <a:endParaRPr lang="ko-KR" altLang="en-US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LAPORAN TAHUNAN PPID BADAN PUBLIK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PPID </a:t>
            </a:r>
            <a:r>
              <a:rPr lang="en-US" dirty="0" err="1" smtClean="0">
                <a:latin typeface="Arial Narrow" pitchFamily="34" charset="0"/>
              </a:rPr>
              <a:t>dapat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dimaknai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satu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pertanggungjawaban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akuntabilitas</a:t>
            </a:r>
            <a:r>
              <a:rPr lang="en-US" dirty="0" smtClean="0">
                <a:latin typeface="Arial Narrow" pitchFamily="34" charset="0"/>
              </a:rPr>
              <a:t> PPID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 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melaksanakan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tugas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fungsinya</a:t>
            </a:r>
            <a:endParaRPr lang="en-US" dirty="0" smtClean="0">
              <a:latin typeface="Arial Narrow" pitchFamily="34" charset="0"/>
            </a:endParaRPr>
          </a:p>
          <a:p>
            <a:pPr algn="just"/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tidak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sekadar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melaksanakan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tanggung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jawab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diperintahkan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UU KIP </a:t>
            </a:r>
            <a:r>
              <a:rPr lang="en-US" dirty="0" err="1" smtClean="0">
                <a:latin typeface="Arial Narrow" pitchFamily="34" charset="0"/>
              </a:rPr>
              <a:t>juncto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Komisi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Nomor</a:t>
            </a:r>
            <a:r>
              <a:rPr lang="en-US" dirty="0" smtClean="0">
                <a:latin typeface="Arial Narrow" pitchFamily="34" charset="0"/>
              </a:rPr>
              <a:t> 1 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 2010 </a:t>
            </a:r>
            <a:r>
              <a:rPr lang="en-US" dirty="0" err="1" smtClean="0">
                <a:latin typeface="Arial Narrow" pitchFamily="34" charset="0"/>
              </a:rPr>
              <a:t>tentang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Standar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(</a:t>
            </a:r>
            <a:r>
              <a:rPr lang="en-US" dirty="0" err="1" smtClean="0">
                <a:latin typeface="Arial Narrow" pitchFamily="34" charset="0"/>
              </a:rPr>
              <a:t>Perki</a:t>
            </a:r>
            <a:r>
              <a:rPr lang="en-US" dirty="0" smtClean="0">
                <a:latin typeface="Arial Narrow" pitchFamily="34" charset="0"/>
              </a:rPr>
              <a:t> SLIP), </a:t>
            </a:r>
            <a:r>
              <a:rPr lang="en-US" dirty="0" err="1" smtClean="0">
                <a:latin typeface="Arial Narrow" pitchFamily="34" charset="0"/>
              </a:rPr>
              <a:t>melainkan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pelaksanaan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prinsip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keterbukaan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akuntabilitas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masyarakat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err="1" smtClean="0"/>
              <a:t>Kewajiban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>
                <a:latin typeface="Arial Narrow" pitchFamily="34" charset="0"/>
              </a:rPr>
              <a:t>Peraturan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Komisi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Informasi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Nomor</a:t>
            </a:r>
            <a:r>
              <a:rPr lang="en-US" sz="2800" dirty="0" smtClean="0">
                <a:latin typeface="Arial Narrow" pitchFamily="34" charset="0"/>
              </a:rPr>
              <a:t> 1 </a:t>
            </a:r>
            <a:r>
              <a:rPr lang="en-US" sz="2800" dirty="0" err="1" smtClean="0">
                <a:latin typeface="Arial Narrow" pitchFamily="34" charset="0"/>
              </a:rPr>
              <a:t>Tahun</a:t>
            </a:r>
            <a:r>
              <a:rPr lang="en-US" sz="2800" dirty="0" smtClean="0">
                <a:latin typeface="Arial Narrow" pitchFamily="34" charset="0"/>
              </a:rPr>
              <a:t> 2010 </a:t>
            </a:r>
            <a:r>
              <a:rPr lang="en-US" sz="2800" dirty="0" err="1" smtClean="0">
                <a:latin typeface="Arial Narrow" pitchFamily="34" charset="0"/>
              </a:rPr>
              <a:t>tentang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Standar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Layanan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Informasi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Publik</a:t>
            </a:r>
            <a:r>
              <a:rPr lang="en-US" sz="2800" dirty="0" smtClean="0">
                <a:latin typeface="Arial Narrow" pitchFamily="34" charset="0"/>
              </a:rPr>
              <a:t> 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Arial Narrow" pitchFamily="34" charset="0"/>
              </a:rPr>
              <a:t>Pasal</a:t>
            </a:r>
            <a:r>
              <a:rPr lang="en-US" dirty="0" smtClean="0">
                <a:latin typeface="Arial Narrow" pitchFamily="34" charset="0"/>
              </a:rPr>
              <a:t> 4 </a:t>
            </a:r>
          </a:p>
          <a:p>
            <a:pPr>
              <a:buNone/>
            </a:pP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wajib</a:t>
            </a:r>
            <a:r>
              <a:rPr lang="en-US" dirty="0" smtClean="0">
                <a:latin typeface="Arial Narrow" pitchFamily="34" charset="0"/>
              </a:rPr>
              <a:t>: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menetapkan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mengenai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standar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prosedur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operasional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sesuai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membangun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mengembangkan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sistem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dokumentasi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mengelola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secara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efisien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menunjuk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mengangkat</a:t>
            </a:r>
            <a:r>
              <a:rPr lang="en-US" dirty="0" smtClean="0">
                <a:latin typeface="Arial Narrow" pitchFamily="34" charset="0"/>
              </a:rPr>
              <a:t> PPID </a:t>
            </a:r>
            <a:r>
              <a:rPr lang="en-US" dirty="0" err="1" smtClean="0">
                <a:latin typeface="Arial Narrow" pitchFamily="34" charset="0"/>
              </a:rPr>
              <a:t>untuk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melaksanakan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tugas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tanggung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jawab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serta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wewenangnya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menganggarkan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pembiayaan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secara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memadai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sesuai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perundang-undangan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berlaku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>
                <a:latin typeface="Arial Narrow" pitchFamily="34" charset="0"/>
              </a:rPr>
              <a:t>menyediakan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sarana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prasarana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termasuk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pengumuman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meja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setiap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kantor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serta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situs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resmi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Negara; </a:t>
            </a:r>
          </a:p>
          <a:p>
            <a:pPr marL="550926" indent="-514350">
              <a:buAutoNum type="alphaLcPeriod"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50926" indent="-514350">
              <a:buAutoNum type="arabicPeriod" startAt="6"/>
            </a:pPr>
            <a:r>
              <a:rPr lang="en-US" dirty="0" err="1" smtClean="0">
                <a:latin typeface="Arial Narrow" pitchFamily="34" charset="0"/>
              </a:rPr>
              <a:t>menetapkan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standar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biaya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perolehan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salinan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AutoNum type="arabicPeriod" startAt="6"/>
            </a:pPr>
            <a:r>
              <a:rPr lang="en-US" dirty="0" err="1" smtClean="0">
                <a:latin typeface="Arial Narrow" pitchFamily="34" charset="0"/>
              </a:rPr>
              <a:t>menetapkan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memutakhirkan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secara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berkala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Daftar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atas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seluruh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dikelola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AutoNum type="arabicPeriod" startAt="6"/>
            </a:pPr>
            <a:r>
              <a:rPr lang="en-US" dirty="0" err="1" smtClean="0">
                <a:latin typeface="Arial Narrow" pitchFamily="34" charset="0"/>
              </a:rPr>
              <a:t>menyediakan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memberikan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sebagaimana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diatur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dalam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Peraturan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ini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AutoNum type="arabicPeriod" startAt="6"/>
            </a:pPr>
            <a:r>
              <a:rPr lang="en-US" dirty="0" err="1" smtClean="0">
                <a:latin typeface="Arial Narrow" pitchFamily="34" charset="0"/>
              </a:rPr>
              <a:t>memberikan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tanggapan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atas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keberatan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diajukan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Pemohon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mengajukan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keberatan</a:t>
            </a:r>
            <a:r>
              <a:rPr lang="en-US" dirty="0" smtClean="0">
                <a:latin typeface="Arial Narrow" pitchFamily="34" charset="0"/>
              </a:rPr>
              <a:t>; </a:t>
            </a:r>
          </a:p>
          <a:p>
            <a:pPr marL="550926" indent="-514350">
              <a:buAutoNum type="arabicPeriod" startAt="6"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membuat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mengumumkan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laporan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tentang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layanan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Informasi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Publik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sesuai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Peraturan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serta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menyampaikan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salinan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laporan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kepada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Komisi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Informasi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marL="550926" indent="-514350">
              <a:buAutoNum type="arabicPeriod" startAt="6"/>
            </a:pPr>
            <a:r>
              <a:rPr lang="en-US" dirty="0" err="1" smtClean="0">
                <a:latin typeface="Arial Narrow" pitchFamily="34" charset="0"/>
              </a:rPr>
              <a:t>melakukan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evaluasi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pengawasan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terhadap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pelaksanaan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layanan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Informasi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pada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instansinya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INDIKATOR STANDAR PENYUSUNAN LAPORAN TAHUNAN PPID BADAN PUBLIK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lphaUcPeriod"/>
            </a:pPr>
            <a:endParaRPr lang="en-US" dirty="0" smtClean="0"/>
          </a:p>
          <a:p>
            <a:pPr marL="550926" indent="-514350">
              <a:buFont typeface="+mj-lt"/>
              <a:buAutoNum type="alphaUcPeriod"/>
            </a:pPr>
            <a:endParaRPr lang="en-US" dirty="0" smtClean="0"/>
          </a:p>
          <a:p>
            <a:pPr marL="550926" indent="-514350">
              <a:buFont typeface="+mj-lt"/>
              <a:buAutoNum type="alphaUcPeriod"/>
            </a:pPr>
            <a:endParaRPr lang="en-US" dirty="0" smtClean="0"/>
          </a:p>
          <a:p>
            <a:pPr marL="550926" indent="-514350">
              <a:buNone/>
            </a:pPr>
            <a:endParaRPr lang="en-US" dirty="0" smtClean="0"/>
          </a:p>
        </p:txBody>
      </p:sp>
      <p:sp>
        <p:nvSpPr>
          <p:cNvPr id="5" name="Pentagon 4"/>
          <p:cNvSpPr/>
          <p:nvPr/>
        </p:nvSpPr>
        <p:spPr>
          <a:xfrm>
            <a:off x="1142976" y="1785926"/>
            <a:ext cx="7072362" cy="571504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/>
          </a:p>
        </p:txBody>
      </p:sp>
      <p:sp>
        <p:nvSpPr>
          <p:cNvPr id="6" name="Pentagon 5"/>
          <p:cNvSpPr/>
          <p:nvPr/>
        </p:nvSpPr>
        <p:spPr>
          <a:xfrm>
            <a:off x="1142976" y="2500306"/>
            <a:ext cx="7072362" cy="642942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1142976" y="3357562"/>
            <a:ext cx="7143800" cy="642942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Rincian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Pelayanan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Publik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Badan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Publik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142976" y="5072074"/>
            <a:ext cx="7215238" cy="642942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Rincian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Penyelesaian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Sengketa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1142976" y="4214818"/>
            <a:ext cx="7215238" cy="714380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Kendala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Eksternal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Informasi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</a:t>
            </a:r>
            <a:endParaRPr lang="en-US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1142976" y="5929330"/>
            <a:ext cx="7215238" cy="642942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0926" indent="-514350"/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Saran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Penutup</a:t>
            </a:r>
            <a:endParaRPr lang="en-US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Daftar</a:t>
            </a:r>
            <a:r>
              <a:rPr lang="en-US" sz="3200" dirty="0" smtClean="0"/>
              <a:t> </a:t>
            </a:r>
            <a:r>
              <a:rPr lang="en-US" sz="3200" dirty="0" err="1" smtClean="0"/>
              <a:t>Badan</a:t>
            </a:r>
            <a:r>
              <a:rPr lang="en-US" sz="3200" dirty="0" smtClean="0"/>
              <a:t> </a:t>
            </a:r>
            <a:r>
              <a:rPr lang="en-US" sz="3200" dirty="0" err="1" smtClean="0"/>
              <a:t>Publik</a:t>
            </a:r>
            <a:r>
              <a:rPr lang="en-US" sz="3200" dirty="0" smtClean="0"/>
              <a:t> SKPD yang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menyerahkan</a:t>
            </a:r>
            <a:r>
              <a:rPr lang="en-US" sz="3200" dirty="0" smtClean="0"/>
              <a:t>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Layanan</a:t>
            </a:r>
            <a:r>
              <a:rPr lang="en-US" sz="3200" dirty="0" smtClean="0"/>
              <a:t> PPID </a:t>
            </a:r>
            <a:r>
              <a:rPr lang="en-US" sz="3200" dirty="0" err="1" smtClean="0"/>
              <a:t>Tahun</a:t>
            </a:r>
            <a:r>
              <a:rPr lang="en-US" sz="3200" dirty="0" smtClean="0"/>
              <a:t> 2017</a:t>
            </a:r>
            <a:endParaRPr lang="en-US" sz="3200" dirty="0"/>
          </a:p>
        </p:txBody>
      </p:sp>
      <p:pic>
        <p:nvPicPr>
          <p:cNvPr id="4" name="Content Placeholder 3" descr="UCScreenshot201812031433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7929618" cy="47149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UU No. 14 </a:t>
            </a:r>
            <a:r>
              <a:rPr lang="en-US" sz="4000" b="1" dirty="0" err="1" smtClean="0">
                <a:latin typeface="Rockwell" pitchFamily="18" charset="0"/>
              </a:rPr>
              <a:t>tahun</a:t>
            </a:r>
            <a:r>
              <a:rPr lang="en-US" sz="4000" b="1" dirty="0" smtClean="0">
                <a:latin typeface="Rockwell" pitchFamily="18" charset="0"/>
              </a:rPr>
              <a:t> 2008 </a:t>
            </a:r>
            <a:r>
              <a:rPr lang="en-US" sz="4000" b="1" dirty="0" err="1" smtClean="0">
                <a:latin typeface="Rockwell" pitchFamily="18" charset="0"/>
              </a:rPr>
              <a:t>tentang</a:t>
            </a:r>
            <a:r>
              <a:rPr lang="en-US" sz="4000" b="1" dirty="0" smtClean="0">
                <a:latin typeface="Rockwell" pitchFamily="18" charset="0"/>
              </a:rPr>
              <a:t> </a:t>
            </a:r>
            <a:r>
              <a:rPr lang="en-US" sz="4000" b="1" dirty="0" err="1" smtClean="0">
                <a:latin typeface="Rockwell" pitchFamily="18" charset="0"/>
              </a:rPr>
              <a:t>Keterbukaan</a:t>
            </a:r>
            <a:r>
              <a:rPr lang="en-US" sz="4000" b="1" dirty="0" smtClean="0">
                <a:latin typeface="Rockwell" pitchFamily="18" charset="0"/>
              </a:rPr>
              <a:t> </a:t>
            </a:r>
            <a:r>
              <a:rPr lang="en-US" sz="4000" b="1" dirty="0" err="1" smtClean="0">
                <a:latin typeface="Rockwell" pitchFamily="18" charset="0"/>
              </a:rPr>
              <a:t>Informasi</a:t>
            </a:r>
            <a:r>
              <a:rPr lang="en-US" sz="4000" b="1" dirty="0" smtClean="0">
                <a:latin typeface="Rockwell" pitchFamily="18" charset="0"/>
              </a:rPr>
              <a:t> </a:t>
            </a:r>
            <a:r>
              <a:rPr lang="en-US" sz="4000" b="1" dirty="0" err="1" smtClean="0">
                <a:latin typeface="Rockwell" pitchFamily="18" charset="0"/>
              </a:rPr>
              <a:t>Publik</a:t>
            </a:r>
            <a:r>
              <a:rPr lang="en-US" b="1" dirty="0" smtClean="0">
                <a:latin typeface="Rockwell" pitchFamily="18" charset="0"/>
              </a:rPr>
              <a:t/>
            </a:r>
            <a:br>
              <a:rPr lang="en-US" b="1" dirty="0" smtClean="0">
                <a:latin typeface="Rockwell" pitchFamily="18" charset="0"/>
              </a:rPr>
            </a:br>
            <a:endParaRPr lang="en-US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4419600" cy="44958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TUJUAN :</a:t>
            </a:r>
          </a:p>
          <a:p>
            <a:pPr eaLnBrk="1" hangingPunct="1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Menjamin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warga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negara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mengetahui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rencana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pembuatan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kebijakan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publik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proses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pengambilan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keputusan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publik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beserta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alasannya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eaLnBrk="1" hangingPunct="1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Mendorong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partisipasi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masyarakat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eaLnBrk="1" hangingPunct="1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Mewujudkan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penyelenggaraan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negara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baik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eaLnBrk="1" hangingPunct="1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Mengembangkan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ilmu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pengetahuan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mencerdaskan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kehidupan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bangsa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eaLnBrk="1" hangingPunct="1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Meningkatkan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pengelolaan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pelayanan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informasi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lingkungan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badan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publik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44" name="Picture 3" descr="hak anda untuk tahu (cover belakang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1635125"/>
            <a:ext cx="4408487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Arial Narrow" pitchFamily="34" charset="0"/>
              </a:rPr>
              <a:t>Keterangan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1. Dari 41 SKPD yang </a:t>
            </a:r>
            <a:r>
              <a:rPr lang="en-US" dirty="0" err="1" smtClean="0">
                <a:latin typeface="Arial Narrow" pitchFamily="34" charset="0"/>
              </a:rPr>
              <a:t>menyerahkan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Tahunan</a:t>
            </a:r>
            <a:r>
              <a:rPr lang="en-US" dirty="0" smtClean="0">
                <a:latin typeface="Arial Narrow" pitchFamily="34" charset="0"/>
              </a:rPr>
              <a:t> PPID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sejumlah</a:t>
            </a:r>
            <a:r>
              <a:rPr lang="en-US" dirty="0" smtClean="0">
                <a:latin typeface="Arial Narrow" pitchFamily="34" charset="0"/>
              </a:rPr>
              <a:t> 17 SKPD</a:t>
            </a:r>
          </a:p>
          <a:p>
            <a:pPr>
              <a:buNone/>
            </a:pPr>
            <a:r>
              <a:rPr lang="en-US" dirty="0" smtClean="0">
                <a:latin typeface="Arial Narrow" pitchFamily="34" charset="0"/>
              </a:rPr>
              <a:t>2. 24 SKPD </a:t>
            </a:r>
            <a:r>
              <a:rPr lang="en-US" dirty="0" err="1" smtClean="0">
                <a:latin typeface="Arial Narrow" pitchFamily="34" charset="0"/>
              </a:rPr>
              <a:t>belum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menyerahkan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Tahunan</a:t>
            </a:r>
            <a:r>
              <a:rPr lang="en-US" dirty="0" smtClean="0">
                <a:latin typeface="Arial Narrow" pitchFamily="34" charset="0"/>
              </a:rPr>
              <a:t> PPID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 2017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 </a:t>
            </a:r>
            <a:r>
              <a:rPr lang="en-US" sz="2800" dirty="0" err="1" smtClean="0"/>
              <a:t>Kabupaten</a:t>
            </a:r>
            <a:r>
              <a:rPr lang="en-US" sz="2800" dirty="0" smtClean="0"/>
              <a:t> / Kota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menyerahkan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PPID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2017</a:t>
            </a:r>
            <a:endParaRPr lang="en-US" sz="2800" dirty="0"/>
          </a:p>
        </p:txBody>
      </p:sp>
      <p:pic>
        <p:nvPicPr>
          <p:cNvPr id="4" name="Content Placeholder 3" descr="UCScreenshot201812031434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7929618" cy="464347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Arial Narrow" pitchFamily="34" charset="0"/>
              </a:rPr>
              <a:t>Keterangan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pPr marL="550926" indent="-514350">
              <a:buAutoNum type="arabicPeriod"/>
            </a:pPr>
            <a:r>
              <a:rPr lang="en-US" dirty="0" smtClean="0">
                <a:latin typeface="Arial Narrow" pitchFamily="34" charset="0"/>
              </a:rPr>
              <a:t>Dari 35 </a:t>
            </a:r>
            <a:r>
              <a:rPr lang="en-US" dirty="0" err="1" smtClean="0">
                <a:latin typeface="Arial Narrow" pitchFamily="34" charset="0"/>
              </a:rPr>
              <a:t>Kab</a:t>
            </a:r>
            <a:r>
              <a:rPr lang="en-US" dirty="0" smtClean="0">
                <a:latin typeface="Arial Narrow" pitchFamily="34" charset="0"/>
              </a:rPr>
              <a:t>/Kota yang </a:t>
            </a:r>
            <a:r>
              <a:rPr lang="en-US" dirty="0" err="1" smtClean="0">
                <a:latin typeface="Arial Narrow" pitchFamily="34" charset="0"/>
              </a:rPr>
              <a:t>menyerahkan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Tahunan</a:t>
            </a:r>
            <a:r>
              <a:rPr lang="en-US" dirty="0" smtClean="0">
                <a:latin typeface="Arial Narrow" pitchFamily="34" charset="0"/>
              </a:rPr>
              <a:t> PPID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sejumlah</a:t>
            </a:r>
            <a:r>
              <a:rPr lang="en-US" dirty="0" smtClean="0">
                <a:latin typeface="Arial Narrow" pitchFamily="34" charset="0"/>
              </a:rPr>
              <a:t> 12 </a:t>
            </a:r>
            <a:r>
              <a:rPr lang="en-US" dirty="0" err="1" smtClean="0">
                <a:latin typeface="Arial Narrow" pitchFamily="34" charset="0"/>
              </a:rPr>
              <a:t>Kab</a:t>
            </a:r>
            <a:r>
              <a:rPr lang="en-US" dirty="0" smtClean="0">
                <a:latin typeface="Arial Narrow" pitchFamily="34" charset="0"/>
              </a:rPr>
              <a:t>/Kota</a:t>
            </a:r>
          </a:p>
          <a:p>
            <a:pPr marL="550926" indent="-514350">
              <a:buAutoNum type="arabicPeriod"/>
            </a:pPr>
            <a:r>
              <a:rPr lang="en-US" dirty="0" smtClean="0">
                <a:latin typeface="Arial Narrow" pitchFamily="34" charset="0"/>
              </a:rPr>
              <a:t>13 </a:t>
            </a:r>
            <a:r>
              <a:rPr lang="en-US" dirty="0" err="1" smtClean="0">
                <a:latin typeface="Arial Narrow" pitchFamily="34" charset="0"/>
              </a:rPr>
              <a:t>Kab</a:t>
            </a:r>
            <a:r>
              <a:rPr lang="en-US" dirty="0" smtClean="0">
                <a:latin typeface="Arial Narrow" pitchFamily="34" charset="0"/>
              </a:rPr>
              <a:t>/Kota </a:t>
            </a:r>
            <a:r>
              <a:rPr lang="en-US" dirty="0" err="1" smtClean="0">
                <a:latin typeface="Arial Narrow" pitchFamily="34" charset="0"/>
              </a:rPr>
              <a:t>belum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menyerahkan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Tahunan</a:t>
            </a:r>
            <a:r>
              <a:rPr lang="en-US" dirty="0" smtClean="0">
                <a:latin typeface="Arial Narrow" pitchFamily="34" charset="0"/>
              </a:rPr>
              <a:t> PPID </a:t>
            </a:r>
            <a:r>
              <a:rPr lang="en-US" dirty="0" err="1" smtClean="0">
                <a:latin typeface="Arial Narrow" pitchFamily="34" charset="0"/>
              </a:rPr>
              <a:t>Badan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Publik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Tahun</a:t>
            </a:r>
            <a:r>
              <a:rPr lang="en-US" dirty="0" smtClean="0">
                <a:latin typeface="Arial Narrow" pitchFamily="34" charset="0"/>
              </a:rPr>
              <a:t> 2017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3336925"/>
            <a:ext cx="6500813" cy="2301875"/>
          </a:xfrm>
        </p:spPr>
        <p:txBody>
          <a:bodyPr/>
          <a:lstStyle/>
          <a:p>
            <a:r>
              <a:rPr smtClean="0"/>
              <a:t>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3042" y="2967335"/>
            <a:ext cx="57864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TERIMAKASIH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Rockwell" pitchFamily="18" charset="0"/>
              </a:rPr>
              <a:t>UU No. 14 </a:t>
            </a:r>
            <a:r>
              <a:rPr lang="en-US" sz="3600" b="1" dirty="0" err="1" smtClean="0">
                <a:latin typeface="Rockwell" pitchFamily="18" charset="0"/>
              </a:rPr>
              <a:t>tahun</a:t>
            </a:r>
            <a:r>
              <a:rPr lang="en-US" sz="3600" b="1" dirty="0" smtClean="0">
                <a:latin typeface="Rockwell" pitchFamily="18" charset="0"/>
              </a:rPr>
              <a:t> 2008 </a:t>
            </a:r>
            <a:r>
              <a:rPr lang="en-US" sz="3600" b="1" dirty="0" err="1" smtClean="0">
                <a:latin typeface="Rockwell" pitchFamily="18" charset="0"/>
              </a:rPr>
              <a:t>tentang</a:t>
            </a:r>
            <a:r>
              <a:rPr lang="en-US" sz="3600" b="1" dirty="0" smtClean="0">
                <a:latin typeface="Rockwell" pitchFamily="18" charset="0"/>
              </a:rPr>
              <a:t> </a:t>
            </a:r>
            <a:r>
              <a:rPr lang="en-US" sz="3600" b="1" dirty="0" err="1" smtClean="0">
                <a:latin typeface="Rockwell" pitchFamily="18" charset="0"/>
              </a:rPr>
              <a:t>Keterbukaan</a:t>
            </a:r>
            <a:r>
              <a:rPr lang="en-US" sz="3600" b="1" dirty="0" smtClean="0">
                <a:latin typeface="Rockwell" pitchFamily="18" charset="0"/>
              </a:rPr>
              <a:t> </a:t>
            </a:r>
            <a:r>
              <a:rPr lang="en-US" sz="3600" b="1" dirty="0" err="1" smtClean="0">
                <a:latin typeface="Rockwell" pitchFamily="18" charset="0"/>
              </a:rPr>
              <a:t>Informasi</a:t>
            </a:r>
            <a:r>
              <a:rPr lang="en-US" sz="3600" b="1" dirty="0" smtClean="0">
                <a:latin typeface="Rockwell" pitchFamily="18" charset="0"/>
              </a:rPr>
              <a:t> </a:t>
            </a:r>
            <a:r>
              <a:rPr lang="en-US" sz="3600" b="1" dirty="0" err="1" smtClean="0">
                <a:latin typeface="Rockwell" pitchFamily="18" charset="0"/>
              </a:rPr>
              <a:t>Publik</a:t>
            </a:r>
            <a:r>
              <a:rPr lang="en-US" b="1" dirty="0" smtClean="0">
                <a:latin typeface="Rockwell" pitchFamily="18" charset="0"/>
              </a:rPr>
              <a:t/>
            </a:r>
            <a:br>
              <a:rPr lang="en-US" b="1" dirty="0" smtClean="0">
                <a:latin typeface="Rockwell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atin typeface="Arial Narrow" pitchFamily="34" charset="0"/>
              </a:rPr>
              <a:t>Asas</a:t>
            </a:r>
            <a:r>
              <a:rPr lang="en-US" b="1" dirty="0" smtClean="0">
                <a:latin typeface="Arial Narrow" pitchFamily="34" charset="0"/>
              </a:rPr>
              <a:t> (</a:t>
            </a:r>
            <a:r>
              <a:rPr lang="en-US" b="1" dirty="0" err="1" smtClean="0">
                <a:latin typeface="Arial Narrow" pitchFamily="34" charset="0"/>
              </a:rPr>
              <a:t>Pasal</a:t>
            </a:r>
            <a:r>
              <a:rPr lang="en-US" b="1" dirty="0" smtClean="0">
                <a:latin typeface="Arial Narrow" pitchFamily="34" charset="0"/>
              </a:rPr>
              <a:t> 2)</a:t>
            </a:r>
            <a:endParaRPr lang="en-US" sz="2400" dirty="0" smtClean="0">
              <a:latin typeface="Arial Narrow" pitchFamily="34" charset="0"/>
            </a:endParaRPr>
          </a:p>
          <a:p>
            <a:pPr marL="493776" indent="-457200" algn="just">
              <a:buFont typeface="+mj-lt"/>
              <a:buAutoNum type="arabicParenR"/>
            </a:pPr>
            <a:r>
              <a:rPr lang="en-US" sz="2400" dirty="0" err="1" smtClean="0">
                <a:latin typeface="Arial Narrow" pitchFamily="34" charset="0"/>
              </a:rPr>
              <a:t>Setiap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bersifat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terbuka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dapat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diakses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oleh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setiap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Pengguna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. </a:t>
            </a:r>
          </a:p>
          <a:p>
            <a:pPr marL="493776" indent="-457200" algn="just">
              <a:buFont typeface="+mj-lt"/>
              <a:buAutoNum type="arabicParenR"/>
            </a:pP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yang </a:t>
            </a:r>
            <a:r>
              <a:rPr lang="en-US" sz="2800" b="1" dirty="0" err="1" smtClean="0">
                <a:latin typeface="Arial Narrow" pitchFamily="34" charset="0"/>
              </a:rPr>
              <a:t>dikecualikan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bersifat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ketat</a:t>
            </a:r>
            <a:r>
              <a:rPr lang="en-US" sz="2800" b="1" dirty="0" smtClean="0">
                <a:latin typeface="Arial Narrow" pitchFamily="34" charset="0"/>
              </a:rPr>
              <a:t>  </a:t>
            </a:r>
            <a:r>
              <a:rPr lang="en-US" sz="2800" b="1" dirty="0" err="1" smtClean="0">
                <a:latin typeface="Arial Narrow" pitchFamily="34" charset="0"/>
              </a:rPr>
              <a:t>dan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terbatas</a:t>
            </a:r>
            <a:r>
              <a:rPr lang="en-US" sz="2400" dirty="0" smtClean="0">
                <a:latin typeface="Arial Narrow" pitchFamily="34" charset="0"/>
              </a:rPr>
              <a:t>. </a:t>
            </a:r>
          </a:p>
          <a:p>
            <a:pPr marL="493776" indent="-457200" algn="just">
              <a:buAutoNum type="arabicParenBoth" startAt="3"/>
            </a:pPr>
            <a:r>
              <a:rPr lang="en-US" sz="2400" dirty="0" err="1" smtClean="0">
                <a:latin typeface="Arial Narrow" pitchFamily="34" charset="0"/>
              </a:rPr>
              <a:t>Setiap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harus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dapat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diperoleh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setiap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Pemohon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dengan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cepat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tepat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waktu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biaya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ringan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cara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sederhana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493776" indent="-457200" algn="just">
              <a:buAutoNum type="arabicParenBoth" startAt="3"/>
            </a:pP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dikecualikan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bersifat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rahasia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sesuai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dengan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Undang­Undang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kepatutan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kepentingan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umum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didasarkan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pada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pengujian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tentang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800" b="1" u="sng" dirty="0" err="1" smtClean="0">
                <a:latin typeface="Arial Narrow" pitchFamily="34" charset="0"/>
              </a:rPr>
              <a:t>konsekuensi</a:t>
            </a:r>
            <a:r>
              <a:rPr lang="en-US" sz="2400" b="1" u="sng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yang </a:t>
            </a:r>
            <a:r>
              <a:rPr lang="en-US" sz="2400" dirty="0" err="1" smtClean="0">
                <a:latin typeface="Arial Narrow" pitchFamily="34" charset="0"/>
              </a:rPr>
              <a:t>timbul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apabila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suatu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diberikan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kepada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masyarakat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serta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setelah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dipertimbangkan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dengan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saksama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bahwa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menutup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Informasi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dapat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melindungi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800" b="1" u="sng" dirty="0" err="1" smtClean="0">
                <a:latin typeface="Arial Narrow" pitchFamily="34" charset="0"/>
              </a:rPr>
              <a:t>kepentingan</a:t>
            </a:r>
            <a:r>
              <a:rPr lang="en-US" sz="2400" dirty="0" smtClean="0">
                <a:latin typeface="Arial Narrow" pitchFamily="34" charset="0"/>
              </a:rPr>
              <a:t> yang </a:t>
            </a:r>
            <a:r>
              <a:rPr lang="en-US" sz="2400" dirty="0" err="1" smtClean="0">
                <a:latin typeface="Arial Narrow" pitchFamily="34" charset="0"/>
              </a:rPr>
              <a:t>lebih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besar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daripada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membukanya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atau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sebaliknya</a:t>
            </a:r>
            <a:r>
              <a:rPr lang="en-US" sz="2400" dirty="0" smtClean="0">
                <a:latin typeface="Arial Narrow" pitchFamily="34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3116"/>
            <a:ext cx="9144000" cy="23042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 KELOLA 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INFORMASI PUBLIK</a:t>
            </a:r>
            <a:endParaRPr lang="ko-KR" alt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90488"/>
            <a:ext cx="8610600" cy="1052512"/>
          </a:xfr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alt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 Publik</a:t>
            </a:r>
            <a:r>
              <a:rPr lang="id-ID" alt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alt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alt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(Pasal 1 angka 1 UU No. 25 Tahun 2009)</a:t>
            </a:r>
            <a:endParaRPr lang="en-US" altLang="id-I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87475" y="2520950"/>
            <a:ext cx="7050088" cy="310832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defRPr/>
            </a:pPr>
            <a:r>
              <a:rPr lang="nn-NO" sz="2800" dirty="0" smtClean="0">
                <a:latin typeface="Arial Narrow" pitchFamily="34" charset="0"/>
              </a:rPr>
              <a:t>adalah </a:t>
            </a:r>
            <a:r>
              <a:rPr lang="nn-NO" sz="2800" dirty="0">
                <a:latin typeface="Arial Narrow" pitchFamily="34" charset="0"/>
              </a:rPr>
              <a:t>kegiatan atau </a:t>
            </a:r>
            <a:r>
              <a:rPr lang="nn-NO" sz="2800" dirty="0" smtClean="0">
                <a:latin typeface="Arial Narrow" pitchFamily="34" charset="0"/>
              </a:rPr>
              <a:t>rangkaian</a:t>
            </a:r>
            <a:r>
              <a:rPr lang="id-ID" sz="2800" dirty="0" smtClean="0">
                <a:latin typeface="Arial Narrow" pitchFamily="34" charset="0"/>
              </a:rPr>
              <a:t> kegiatan </a:t>
            </a:r>
            <a:r>
              <a:rPr lang="id-ID" sz="2800" dirty="0">
                <a:latin typeface="Arial Narrow" pitchFamily="34" charset="0"/>
              </a:rPr>
              <a:t>dalam rangka pemenuhan </a:t>
            </a:r>
            <a:r>
              <a:rPr lang="id-ID" sz="2800" dirty="0" smtClean="0">
                <a:latin typeface="Arial Narrow" pitchFamily="34" charset="0"/>
              </a:rPr>
              <a:t>kebutuhan pelayanan </a:t>
            </a:r>
            <a:r>
              <a:rPr lang="id-ID" sz="2800" dirty="0">
                <a:latin typeface="Arial Narrow" pitchFamily="34" charset="0"/>
              </a:rPr>
              <a:t>sesuai dengan peraturan perundangundangan</a:t>
            </a:r>
          </a:p>
          <a:p>
            <a:pPr algn="just">
              <a:defRPr/>
            </a:pPr>
            <a:r>
              <a:rPr lang="id-ID" sz="2800" dirty="0">
                <a:latin typeface="Arial Narrow" pitchFamily="34" charset="0"/>
              </a:rPr>
              <a:t>bagi setiap warga negara dan </a:t>
            </a:r>
            <a:r>
              <a:rPr lang="id-ID" sz="2800" dirty="0" smtClean="0">
                <a:latin typeface="Arial Narrow" pitchFamily="34" charset="0"/>
              </a:rPr>
              <a:t>penduduk </a:t>
            </a:r>
            <a:r>
              <a:rPr lang="es-ES" sz="2800" dirty="0" smtClean="0">
                <a:latin typeface="Arial Narrow" pitchFamily="34" charset="0"/>
              </a:rPr>
              <a:t>atas </a:t>
            </a:r>
            <a:r>
              <a:rPr lang="es-ES" sz="2800" dirty="0" err="1">
                <a:latin typeface="Arial Narrow" pitchFamily="34" charset="0"/>
              </a:rPr>
              <a:t>barang</a:t>
            </a:r>
            <a:r>
              <a:rPr lang="es-ES" sz="2800" dirty="0">
                <a:latin typeface="Arial Narrow" pitchFamily="34" charset="0"/>
              </a:rPr>
              <a:t>, jasa, dan / </a:t>
            </a:r>
            <a:r>
              <a:rPr lang="es-ES" sz="2800" dirty="0" err="1">
                <a:latin typeface="Arial Narrow" pitchFamily="34" charset="0"/>
              </a:rPr>
              <a:t>atau</a:t>
            </a:r>
            <a:r>
              <a:rPr lang="es-ES" sz="2800" dirty="0">
                <a:latin typeface="Arial Narrow" pitchFamily="34" charset="0"/>
              </a:rPr>
              <a:t> </a:t>
            </a:r>
            <a:r>
              <a:rPr lang="es-ES" sz="2800" dirty="0" err="1" smtClean="0">
                <a:latin typeface="Arial Narrow" pitchFamily="34" charset="0"/>
              </a:rPr>
              <a:t>pelayanan</a:t>
            </a:r>
            <a:r>
              <a:rPr lang="id-ID" sz="2800" dirty="0">
                <a:latin typeface="Arial Narrow" pitchFamily="34" charset="0"/>
              </a:rPr>
              <a:t> </a:t>
            </a:r>
            <a:r>
              <a:rPr lang="id-ID" sz="2800" dirty="0" smtClean="0">
                <a:latin typeface="Arial Narrow" pitchFamily="34" charset="0"/>
              </a:rPr>
              <a:t>administratif </a:t>
            </a:r>
            <a:r>
              <a:rPr lang="id-ID" sz="2800" dirty="0">
                <a:latin typeface="Arial Narrow" pitchFamily="34" charset="0"/>
              </a:rPr>
              <a:t>yang disediakan oleh </a:t>
            </a:r>
            <a:r>
              <a:rPr lang="id-ID" sz="2800" dirty="0" smtClean="0">
                <a:latin typeface="Arial Narrow" pitchFamily="34" charset="0"/>
              </a:rPr>
              <a:t>penyelenggara</a:t>
            </a:r>
          </a:p>
          <a:p>
            <a:pPr algn="just">
              <a:defRPr/>
            </a:pPr>
            <a:r>
              <a:rPr lang="id-ID" sz="2800" dirty="0" smtClean="0">
                <a:latin typeface="Arial Narrow" pitchFamily="34" charset="0"/>
              </a:rPr>
              <a:t>pelayanan publik</a:t>
            </a:r>
            <a:endParaRPr lang="en-US" altLang="id-ID" sz="2400" i="1" u="sng" dirty="0">
              <a:latin typeface="Arial Narrow" pitchFamily="34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16200000" flipV="1">
            <a:off x="-1560512" y="3476625"/>
            <a:ext cx="4316412" cy="1195388"/>
          </a:xfrm>
          <a:prstGeom prst="round2SameRect">
            <a:avLst>
              <a:gd name="adj1" fmla="val 10719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 rot="-5400000">
            <a:off x="-419571" y="3689598"/>
            <a:ext cx="20345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id-ID" sz="4400" dirty="0"/>
              <a:t>Definisi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alt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Penyelenggara Pelayanan Publik</a:t>
            </a:r>
            <a:br>
              <a:rPr lang="id-ID" alt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alt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d-ID" alt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Pasal 1 angka </a:t>
            </a:r>
            <a:r>
              <a:rPr lang="id-ID" alt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d-ID" altLang="id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 No. 25 Tahun 2009)</a:t>
            </a:r>
            <a:endParaRPr lang="en-US" altLang="id-I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81125" y="2808288"/>
            <a:ext cx="7050088" cy="267652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lIns="91434" tIns="45718" rIns="91434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defRPr/>
            </a:pPr>
            <a:r>
              <a:rPr lang="id-ID" sz="2800" dirty="0" smtClean="0">
                <a:latin typeface="Arial Narrow" pitchFamily="34" charset="0"/>
              </a:rPr>
              <a:t>adalah </a:t>
            </a:r>
            <a:r>
              <a:rPr lang="id-ID" sz="2800" dirty="0">
                <a:latin typeface="Arial Narrow" pitchFamily="34" charset="0"/>
              </a:rPr>
              <a:t>setiap </a:t>
            </a:r>
            <a:r>
              <a:rPr lang="id-ID" sz="2800" u="sng" dirty="0" smtClean="0">
                <a:latin typeface="Arial Narrow" pitchFamily="34" charset="0"/>
              </a:rPr>
              <a:t>institusi penyelenggara </a:t>
            </a:r>
            <a:r>
              <a:rPr lang="id-ID" sz="2800" u="sng" dirty="0">
                <a:latin typeface="Arial Narrow" pitchFamily="34" charset="0"/>
              </a:rPr>
              <a:t>negara</a:t>
            </a:r>
            <a:r>
              <a:rPr lang="id-ID" sz="2800" dirty="0">
                <a:latin typeface="Arial Narrow" pitchFamily="34" charset="0"/>
              </a:rPr>
              <a:t>, korporasi, </a:t>
            </a:r>
            <a:r>
              <a:rPr lang="id-ID" sz="2800" dirty="0" smtClean="0">
                <a:latin typeface="Arial Narrow" pitchFamily="34" charset="0"/>
              </a:rPr>
              <a:t>lembaga independen </a:t>
            </a:r>
            <a:r>
              <a:rPr lang="id-ID" sz="2800" dirty="0">
                <a:latin typeface="Arial Narrow" pitchFamily="34" charset="0"/>
              </a:rPr>
              <a:t>yang dibentuk berdasarkan </a:t>
            </a:r>
            <a:r>
              <a:rPr lang="id-ID" sz="2800" dirty="0" smtClean="0">
                <a:latin typeface="Arial Narrow" pitchFamily="34" charset="0"/>
              </a:rPr>
              <a:t>undang-undang</a:t>
            </a:r>
            <a:r>
              <a:rPr lang="id-ID" sz="2800" dirty="0">
                <a:latin typeface="Arial Narrow" pitchFamily="34" charset="0"/>
              </a:rPr>
              <a:t> </a:t>
            </a:r>
            <a:r>
              <a:rPr lang="id-ID" sz="2800" dirty="0" smtClean="0">
                <a:latin typeface="Arial Narrow" pitchFamily="34" charset="0"/>
              </a:rPr>
              <a:t>untuk </a:t>
            </a:r>
            <a:r>
              <a:rPr lang="id-ID" sz="2800" dirty="0">
                <a:latin typeface="Arial Narrow" pitchFamily="34" charset="0"/>
              </a:rPr>
              <a:t>kegiatan pelayanan publik, </a:t>
            </a:r>
            <a:r>
              <a:rPr lang="id-ID" sz="2800" dirty="0" smtClean="0">
                <a:latin typeface="Arial Narrow" pitchFamily="34" charset="0"/>
              </a:rPr>
              <a:t>dan </a:t>
            </a:r>
            <a:r>
              <a:rPr lang="fi-FI" sz="2800" dirty="0" smtClean="0">
                <a:latin typeface="Arial Narrow" pitchFamily="34" charset="0"/>
              </a:rPr>
              <a:t>badan </a:t>
            </a:r>
            <a:r>
              <a:rPr lang="fi-FI" sz="2800" dirty="0">
                <a:latin typeface="Arial Narrow" pitchFamily="34" charset="0"/>
              </a:rPr>
              <a:t>hukum lain yang dibentuk </a:t>
            </a:r>
            <a:r>
              <a:rPr lang="fi-FI" sz="2800" dirty="0" smtClean="0">
                <a:latin typeface="Arial Narrow" pitchFamily="34" charset="0"/>
              </a:rPr>
              <a:t>semata-mata</a:t>
            </a:r>
            <a:r>
              <a:rPr lang="id-ID" sz="2800" dirty="0" smtClean="0">
                <a:latin typeface="Arial Narrow" pitchFamily="34" charset="0"/>
              </a:rPr>
              <a:t> untuk </a:t>
            </a:r>
            <a:r>
              <a:rPr lang="id-ID" sz="2800" dirty="0">
                <a:latin typeface="Arial Narrow" pitchFamily="34" charset="0"/>
              </a:rPr>
              <a:t>kegiatan pelayanan publik</a:t>
            </a:r>
            <a:r>
              <a:rPr lang="id-ID" sz="2800" b="1" dirty="0" smtClean="0">
                <a:latin typeface="Arial Narrow" pitchFamily="34" charset="0"/>
              </a:rPr>
              <a:t>.</a:t>
            </a:r>
            <a:r>
              <a:rPr lang="id-ID" altLang="id-ID" sz="2400" b="1" i="1" u="sng" dirty="0" smtClean="0">
                <a:latin typeface="Arial Narrow" pitchFamily="34" charset="0"/>
              </a:rPr>
              <a:t> </a:t>
            </a:r>
            <a:endParaRPr lang="en-US" altLang="id-ID" sz="2400" b="1" i="1" u="sng" dirty="0">
              <a:latin typeface="Arial Narrow" pitchFamily="34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16200000" flipV="1">
            <a:off x="-1483518" y="3404394"/>
            <a:ext cx="4171950" cy="1195387"/>
          </a:xfrm>
          <a:prstGeom prst="round2SameRect">
            <a:avLst>
              <a:gd name="adj1" fmla="val 10719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 rot="-5400000">
            <a:off x="-418808" y="3772941"/>
            <a:ext cx="20345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id-ID" sz="4400" dirty="0" smtClean="0"/>
              <a:t>Definisi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818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Kewajiban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Badan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Publik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ontent Placeholder 3"/>
          <p:cNvSpPr txBox="1">
            <a:spLocks noGrp="1"/>
          </p:cNvSpPr>
          <p:nvPr>
            <p:ph idx="1"/>
          </p:nvPr>
        </p:nvSpPr>
        <p:spPr>
          <a:xfrm>
            <a:off x="381000" y="1676400"/>
            <a:ext cx="8458200" cy="4221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0483" name="Picture 4" descr="KIP-lagi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95275"/>
            <a:ext cx="248601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Pasal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4 PERKI No. 1 Th. 2010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tentang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Standar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Layanan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: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Menetapkan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peraturan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mengenai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standar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prosedur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operasional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layanan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Membangun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mengembangkan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sistem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dokumentasi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untuk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mengelola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secara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baik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efisien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Menunjuk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mengangkat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PPID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untuk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melaksanakan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tugas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tanggung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jawab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serta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wewenangnya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Menganggarkan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pembiayaan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secara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memadai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bagi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layanan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sesuai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dengan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peraturan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perundang-undangan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berlaku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Menyediakan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sarana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prasarana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layanan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termasuk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papan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pengumuman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meja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setiap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kantor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Badan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serta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situs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resmi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bagi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Badan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Negara;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Menetapkan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standar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biaya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perolehan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salinan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Menetapkan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memutakhirkan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secara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berkala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Daftar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atas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seluruh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dikelola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Menyediakan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memberikan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Memberikan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tanggapan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atas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keberatan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diajukan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oleh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Pemohon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mengajukan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keberatan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Membuat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mengumumkan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laporan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tentang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layanan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sesuai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dengan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Peraturan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serta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menyampaikan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salinan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laporan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kepada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Komisi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;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endParaRPr lang="en-US" sz="1600" dirty="0">
              <a:latin typeface="Arial Narrow" pitchFamily="34" charset="0"/>
              <a:cs typeface="Arial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AutoNum type="arabicPeriod"/>
            </a:pPr>
            <a:r>
              <a:rPr lang="en-US" sz="1600" dirty="0" err="1">
                <a:latin typeface="Arial Narrow" pitchFamily="34" charset="0"/>
                <a:cs typeface="Arial" pitchFamily="34" charset="0"/>
              </a:rPr>
              <a:t>Melakukan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evaluasi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dan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pengawasan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terhadap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pelaksanaan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layanan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Informasi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Publik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pada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 Narrow" pitchFamily="34" charset="0"/>
                <a:cs typeface="Arial" pitchFamily="34" charset="0"/>
              </a:rPr>
              <a:t>instansinya</a:t>
            </a:r>
            <a:r>
              <a:rPr lang="en-US" sz="1600" dirty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KELEMBAGAAN PPID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US" sz="2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Permendagri</a:t>
            </a:r>
            <a:r>
              <a:rPr lang="en-US" sz="2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Nomor</a:t>
            </a:r>
            <a:r>
              <a:rPr lang="en-US" sz="2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2400" b="1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sz="24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2017)</a:t>
            </a:r>
            <a:endParaRPr lang="id-ID" sz="2400" b="1" kern="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7147" cy="142795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Hasil gambar untuk informasi pub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86058"/>
            <a:ext cx="7193080" cy="3643338"/>
          </a:xfrm>
          <a:prstGeom prst="rect">
            <a:avLst/>
          </a:prstGeom>
          <a:noFill/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1000100" y="500042"/>
            <a:ext cx="3193667" cy="58057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87277" tIns="43638" rIns="87277" bIns="43638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1438</Words>
  <Application>Microsoft Office PowerPoint</Application>
  <PresentationFormat>On-screen Show (4:3)</PresentationFormat>
  <Paragraphs>289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ＭＳ Ｐゴシック</vt:lpstr>
      <vt:lpstr>Aharoni</vt:lpstr>
      <vt:lpstr>Arial</vt:lpstr>
      <vt:lpstr>Arial Narrow</vt:lpstr>
      <vt:lpstr>Arial Rounded MT Bold</vt:lpstr>
      <vt:lpstr>Calibri</vt:lpstr>
      <vt:lpstr>Franklin Gothic Book</vt:lpstr>
      <vt:lpstr>HY견고딕</vt:lpstr>
      <vt:lpstr>HY중고딕</vt:lpstr>
      <vt:lpstr>Rockwell</vt:lpstr>
      <vt:lpstr>Wingdings</vt:lpstr>
      <vt:lpstr>Wingdings 2</vt:lpstr>
      <vt:lpstr>Technic</vt:lpstr>
      <vt:lpstr>EVALUASI KETERBUKAAN INFORMASI PUBLIK DAN LAPORAN TAHUNAN </vt:lpstr>
      <vt:lpstr>PowerPoint Presentation</vt:lpstr>
      <vt:lpstr> UU No. 14 tahun 2008 tentang Keterbukaan Informasi Publik </vt:lpstr>
      <vt:lpstr>UU No. 14 tahun 2008 tentang Keterbukaan Informasi Publik </vt:lpstr>
      <vt:lpstr>PowerPoint Presentation</vt:lpstr>
      <vt:lpstr>Pelayanan Publik (Pasal 1 angka 1 UU No. 25 Tahun 2009)</vt:lpstr>
      <vt:lpstr>Penyelenggara Pelayanan Publik (Pasal 1 angka 2 UU No. 25 Tahun 2009)</vt:lpstr>
      <vt:lpstr>Kewajiban Badan Publik</vt:lpstr>
      <vt:lpstr>PowerPoint Presentation</vt:lpstr>
      <vt:lpstr>STRUKTUR ORGANISASI</vt:lpstr>
      <vt:lpstr>PowerPoint Presentation</vt:lpstr>
      <vt:lpstr>WAJAH TATA KELOLA INFORMASI PUBLIK DISKOMINFO JATENG</vt:lpstr>
      <vt:lpstr>PORTAL PPID DISKOMINFO JATENG</vt:lpstr>
      <vt:lpstr>PowerPoint Presentation</vt:lpstr>
      <vt:lpstr>PowerPoint Presentation</vt:lpstr>
      <vt:lpstr>PowerPoint Presentation</vt:lpstr>
      <vt:lpstr>INDIKATOR</vt:lpstr>
      <vt:lpstr>PowerPoint Presentation</vt:lpstr>
      <vt:lpstr>PENYELESAIAN SENGKETA INFORMASI 2014 - 2018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LAPORAN TAHUNAN PPID BADAN PUBLIK</vt:lpstr>
      <vt:lpstr>Kewajiban Badan Publik dalam Pelayanan Informasi (Peraturan Komisi Informasi Nomor 1 Tahun 2010 tentang Standar Layanan Informasi Publik )</vt:lpstr>
      <vt:lpstr>PowerPoint Presentation</vt:lpstr>
      <vt:lpstr>INDIKATOR STANDAR PENYUSUNAN LAPORAN TAHUNAN PPID BADAN PUBLIK</vt:lpstr>
      <vt:lpstr>Daftar Badan Publik SKPD yang telah menyerahkan Laporan Layanan PPID Tahun 2017</vt:lpstr>
      <vt:lpstr>PowerPoint Presentation</vt:lpstr>
      <vt:lpstr>Daftar Badan Publik Kabupaten / Kota yang telah menyerahkan Laporan Layanan PPID Tahun 2017</vt:lpstr>
      <vt:lpstr>PowerPoint Presentation</vt:lpstr>
      <vt:lpstr> </vt:lpstr>
    </vt:vector>
  </TitlesOfParts>
  <Company>- D3P0K - Indowebster.com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D3P0K</dc:creator>
  <cp:lastModifiedBy>Arista</cp:lastModifiedBy>
  <cp:revision>53</cp:revision>
  <dcterms:created xsi:type="dcterms:W3CDTF">2018-12-01T13:14:50Z</dcterms:created>
  <dcterms:modified xsi:type="dcterms:W3CDTF">2019-01-23T03:44:13Z</dcterms:modified>
</cp:coreProperties>
</file>